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49"/>
  </p:notesMasterIdLst>
  <p:sldIdLst>
    <p:sldId id="286" r:id="rId5"/>
    <p:sldId id="264" r:id="rId6"/>
    <p:sldId id="288" r:id="rId7"/>
    <p:sldId id="289" r:id="rId8"/>
    <p:sldId id="290" r:id="rId9"/>
    <p:sldId id="312" r:id="rId10"/>
    <p:sldId id="313" r:id="rId11"/>
    <p:sldId id="292" r:id="rId12"/>
    <p:sldId id="293" r:id="rId13"/>
    <p:sldId id="265" r:id="rId14"/>
    <p:sldId id="294" r:id="rId15"/>
    <p:sldId id="295" r:id="rId16"/>
    <p:sldId id="297" r:id="rId17"/>
    <p:sldId id="296" r:id="rId18"/>
    <p:sldId id="299" r:id="rId19"/>
    <p:sldId id="300" r:id="rId20"/>
    <p:sldId id="329" r:id="rId21"/>
    <p:sldId id="301" r:id="rId22"/>
    <p:sldId id="302" r:id="rId23"/>
    <p:sldId id="303" r:id="rId24"/>
    <p:sldId id="330" r:id="rId25"/>
    <p:sldId id="304" r:id="rId26"/>
    <p:sldId id="305" r:id="rId27"/>
    <p:sldId id="307" r:id="rId28"/>
    <p:sldId id="308" r:id="rId29"/>
    <p:sldId id="309" r:id="rId30"/>
    <p:sldId id="310" r:id="rId31"/>
    <p:sldId id="311"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278" r:id="rId48"/>
  </p:sldIdLst>
  <p:sldSz cx="9144000" cy="5143500" type="screen16x9"/>
  <p:notesSz cx="6858000" cy="9144000"/>
  <p:embeddedFontLst>
    <p:embeddedFont>
      <p:font typeface="Inria Sans Light" panose="020B0604020202020204" charset="0"/>
      <p:regular r:id="rId50"/>
      <p:bold r:id="rId51"/>
      <p:italic r:id="rId52"/>
      <p:boldItalic r:id="rId53"/>
    </p:embeddedFont>
    <p:embeddedFont>
      <p:font typeface="Saira SemiCondensed Medium" panose="020B0604020202020204" charset="0"/>
      <p:regular r:id="rId54"/>
      <p:bold r:id="rId55"/>
      <p:boldItalic r:id="rId56"/>
    </p:embeddedFont>
    <p:embeddedFont>
      <p:font typeface="Titillium Web"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EE35C2-3BAD-404D-A11A-615C1C191AE5}">
  <a:tblStyle styleId="{6CEE35C2-3BAD-404D-A11A-615C1C191A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83" d="100"/>
          <a:sy n="83" d="100"/>
        </p:scale>
        <p:origin x="8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9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0788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9986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127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240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3717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2EAC-DB97-418C-AD1E-E76D7EC098A7}"/>
              </a:ext>
            </a:extLst>
          </p:cNvPr>
          <p:cNvSpPr>
            <a:spLocks noGrp="1"/>
          </p:cNvSpPr>
          <p:nvPr>
            <p:ph type="ctrTitle"/>
          </p:nvPr>
        </p:nvSpPr>
        <p:spPr>
          <a:xfrm>
            <a:off x="1823925" y="2433065"/>
            <a:ext cx="6634200" cy="608400"/>
          </a:xfrm>
        </p:spPr>
        <p:txBody>
          <a:bodyPr/>
          <a:lstStyle/>
          <a:p>
            <a:br>
              <a:rPr lang="en-US" sz="2800" dirty="0"/>
            </a:br>
            <a:br>
              <a:rPr lang="en-US" sz="2800" dirty="0"/>
            </a:br>
            <a:r>
              <a:rPr lang="en-US" sz="2800" dirty="0"/>
              <a:t>BitcoinHeist: Topological Data Analysis for</a:t>
            </a:r>
            <a:br>
              <a:rPr lang="en-US" sz="2800" dirty="0"/>
            </a:br>
            <a:r>
              <a:rPr lang="en-US" sz="2800" dirty="0"/>
              <a:t>Ransomware Detection on the Bitcoin Blockchain </a:t>
            </a:r>
            <a:br>
              <a:rPr lang="en-US" sz="2800" dirty="0"/>
            </a:br>
            <a:r>
              <a:rPr lang="en-US" sz="1600" dirty="0"/>
              <a:t>Authors: Cuneyt Gurcan Akcora, Yitao Li, Yulia R. Gel,Murat Kantarcioglu </a:t>
            </a:r>
            <a:br>
              <a:rPr lang="en-US" sz="1600" dirty="0"/>
            </a:br>
            <a:r>
              <a:rPr lang="en-US" sz="1600" dirty="0"/>
              <a:t>Published in IJCAI,  2020</a:t>
            </a:r>
            <a:br>
              <a:rPr lang="en-US" sz="2800" dirty="0"/>
            </a:br>
            <a:endParaRPr lang="en-US" sz="2800" dirty="0"/>
          </a:p>
        </p:txBody>
      </p:sp>
      <p:sp>
        <p:nvSpPr>
          <p:cNvPr id="3" name="Subtitle 2">
            <a:extLst>
              <a:ext uri="{FF2B5EF4-FFF2-40B4-BE49-F238E27FC236}">
                <a16:creationId xmlns:a16="http://schemas.microsoft.com/office/drawing/2014/main" id="{F79EF052-AD08-4294-A435-3B8815A4E7F4}"/>
              </a:ext>
            </a:extLst>
          </p:cNvPr>
          <p:cNvSpPr>
            <a:spLocks noGrp="1"/>
          </p:cNvSpPr>
          <p:nvPr>
            <p:ph type="subTitle" idx="1"/>
          </p:nvPr>
        </p:nvSpPr>
        <p:spPr>
          <a:xfrm>
            <a:off x="1708665" y="2848265"/>
            <a:ext cx="6634200" cy="386400"/>
          </a:xfrm>
        </p:spPr>
        <p:txBody>
          <a:bodyPr/>
          <a:lstStyle/>
          <a:p>
            <a:r>
              <a:rPr lang="en-US" sz="2000" dirty="0"/>
              <a:t>By Nabila Chowdhury</a:t>
            </a:r>
          </a:p>
          <a:p>
            <a:r>
              <a:rPr lang="en-US" sz="2000" dirty="0"/>
              <a:t>COMP 7570 Blockchain Data Analytics</a:t>
            </a:r>
          </a:p>
        </p:txBody>
      </p:sp>
    </p:spTree>
    <p:extLst>
      <p:ext uri="{BB962C8B-B14F-4D97-AF65-F5344CB8AC3E}">
        <p14:creationId xmlns:p14="http://schemas.microsoft.com/office/powerpoint/2010/main" val="256158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Methodology</a:t>
            </a:r>
            <a:endParaRPr sz="3000" dirty="0"/>
          </a:p>
        </p:txBody>
      </p:sp>
      <p:sp>
        <p:nvSpPr>
          <p:cNvPr id="285" name="Google Shape;285;p21"/>
          <p:cNvSpPr txBox="1">
            <a:spLocks noGrp="1"/>
          </p:cNvSpPr>
          <p:nvPr>
            <p:ph type="body" idx="1"/>
          </p:nvPr>
        </p:nvSpPr>
        <p:spPr>
          <a:xfrm>
            <a:off x="461042" y="1480130"/>
            <a:ext cx="3848620" cy="3308320"/>
          </a:xfrm>
          <a:prstGeom prst="rect">
            <a:avLst/>
          </a:prstGeom>
        </p:spPr>
        <p:txBody>
          <a:bodyPr spcFirstLastPara="1" wrap="square" lIns="0" tIns="0" rIns="0" bIns="0" anchor="t" anchorCtr="0">
            <a:normAutofit fontScale="92500" lnSpcReduction="20000"/>
          </a:bodyPr>
          <a:lstStyle/>
          <a:p>
            <a:pPr marL="342900" lvl="0" algn="l" rtl="0">
              <a:spcBef>
                <a:spcPts val="0"/>
              </a:spcBef>
              <a:spcAft>
                <a:spcPts val="600"/>
              </a:spcAft>
              <a:buFontTx/>
              <a:buChar char="-"/>
            </a:pPr>
            <a:r>
              <a:rPr lang="en-US" sz="1600" dirty="0"/>
              <a:t>TDA mapper graph is filtered using each six graph features</a:t>
            </a:r>
          </a:p>
          <a:p>
            <a:pPr marL="342900" lvl="0">
              <a:spcAft>
                <a:spcPts val="600"/>
              </a:spcAft>
              <a:buFontTx/>
              <a:buChar char="-"/>
            </a:pPr>
            <a:r>
              <a:rPr lang="en-US" sz="1600" dirty="0"/>
              <a:t>CT 1, . . . , CT 6 for each time window</a:t>
            </a:r>
          </a:p>
          <a:p>
            <a:pPr marL="342900" lvl="0">
              <a:spcAft>
                <a:spcPts val="600"/>
              </a:spcAft>
              <a:buFontTx/>
              <a:buChar char="-"/>
            </a:pPr>
            <a:r>
              <a:rPr lang="en-US" sz="1600" dirty="0"/>
              <a:t>Threshold q on addresses, and label addresses suspicious only if they are in the top 1−q of all addresses</a:t>
            </a:r>
          </a:p>
          <a:p>
            <a:pPr marL="342900" lvl="0">
              <a:spcAft>
                <a:spcPts val="600"/>
              </a:spcAft>
              <a:buFontTx/>
              <a:buChar char="-"/>
            </a:pPr>
            <a:r>
              <a:rPr lang="en-US" sz="1600" dirty="0"/>
              <a:t>Two parameters: inclusion and size to control the clusters</a:t>
            </a:r>
          </a:p>
          <a:p>
            <a:pPr marL="800100" lvl="1">
              <a:spcAft>
                <a:spcPts val="600"/>
              </a:spcAft>
              <a:buFontTx/>
              <a:buChar char="-"/>
            </a:pPr>
            <a:r>
              <a:rPr lang="en-US" sz="1600" dirty="0"/>
              <a:t>Inclusion limits what can be learned when very few ransomware addresses are contained in the cluster. </a:t>
            </a:r>
          </a:p>
          <a:p>
            <a:pPr marL="800100" lvl="1">
              <a:spcAft>
                <a:spcPts val="600"/>
              </a:spcAft>
              <a:buFontTx/>
              <a:buChar char="-"/>
            </a:pPr>
            <a:r>
              <a:rPr lang="en-US" sz="1600" dirty="0"/>
              <a:t>The size threshold prevents learning when cluster includes too many addresses</a:t>
            </a: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dirty="0"/>
          </a:p>
        </p:txBody>
      </p:sp>
      <p:pic>
        <p:nvPicPr>
          <p:cNvPr id="6" name="Picture 5">
            <a:extLst>
              <a:ext uri="{FF2B5EF4-FFF2-40B4-BE49-F238E27FC236}">
                <a16:creationId xmlns:a16="http://schemas.microsoft.com/office/drawing/2014/main" id="{E0D1BCE1-356F-4CA1-8A15-2DCFE1FE20F4}"/>
              </a:ext>
            </a:extLst>
          </p:cNvPr>
          <p:cNvPicPr>
            <a:picLocks noChangeAspect="1"/>
          </p:cNvPicPr>
          <p:nvPr/>
        </p:nvPicPr>
        <p:blipFill>
          <a:blip r:embed="rId3"/>
          <a:stretch>
            <a:fillRect/>
          </a:stretch>
        </p:blipFill>
        <p:spPr>
          <a:xfrm>
            <a:off x="4672975" y="639215"/>
            <a:ext cx="4257028" cy="38650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C89350-7E71-4B0F-86FC-74B3C54332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2C302E9F-C150-4D1A-8ED3-6EABCD1655A8}"/>
              </a:ext>
            </a:extLst>
          </p:cNvPr>
          <p:cNvPicPr>
            <a:picLocks noChangeAspect="1"/>
          </p:cNvPicPr>
          <p:nvPr/>
        </p:nvPicPr>
        <p:blipFill>
          <a:blip r:embed="rId2"/>
          <a:stretch>
            <a:fillRect/>
          </a:stretch>
        </p:blipFill>
        <p:spPr>
          <a:xfrm>
            <a:off x="1790380" y="61472"/>
            <a:ext cx="5686185" cy="5009990"/>
          </a:xfrm>
          <a:prstGeom prst="rect">
            <a:avLst/>
          </a:prstGeom>
        </p:spPr>
      </p:pic>
    </p:spTree>
    <p:extLst>
      <p:ext uri="{BB962C8B-B14F-4D97-AF65-F5344CB8AC3E}">
        <p14:creationId xmlns:p14="http://schemas.microsoft.com/office/powerpoint/2010/main" val="155080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C093-85A7-4F33-9B3C-739FF86CF8DC}"/>
              </a:ext>
            </a:extLst>
          </p:cNvPr>
          <p:cNvSpPr>
            <a:spLocks noGrp="1"/>
          </p:cNvSpPr>
          <p:nvPr>
            <p:ph type="title"/>
          </p:nvPr>
        </p:nvSpPr>
        <p:spPr/>
        <p:txBody>
          <a:bodyPr/>
          <a:lstStyle/>
          <a:p>
            <a:r>
              <a:rPr lang="en-US" dirty="0"/>
              <a:t>Ransomware Behavior</a:t>
            </a:r>
          </a:p>
        </p:txBody>
      </p:sp>
      <p:sp>
        <p:nvSpPr>
          <p:cNvPr id="3" name="Text Placeholder 2">
            <a:extLst>
              <a:ext uri="{FF2B5EF4-FFF2-40B4-BE49-F238E27FC236}">
                <a16:creationId xmlns:a16="http://schemas.microsoft.com/office/drawing/2014/main" id="{85E150ED-AD36-4446-A066-594A676561C8}"/>
              </a:ext>
            </a:extLst>
          </p:cNvPr>
          <p:cNvSpPr>
            <a:spLocks noGrp="1"/>
          </p:cNvSpPr>
          <p:nvPr>
            <p:ph type="body" idx="1"/>
          </p:nvPr>
        </p:nvSpPr>
        <p:spPr/>
        <p:txBody>
          <a:bodyPr>
            <a:normAutofit lnSpcReduction="10000"/>
          </a:bodyPr>
          <a:lstStyle/>
          <a:p>
            <a:r>
              <a:rPr lang="en-US" dirty="0"/>
              <a:t>Dataset</a:t>
            </a:r>
          </a:p>
          <a:p>
            <a:pPr lvl="1"/>
            <a:r>
              <a:rPr lang="en-US" dirty="0"/>
              <a:t>Bitcoin transaction graph from 2009 January to 2018 December</a:t>
            </a:r>
          </a:p>
          <a:p>
            <a:pPr lvl="1"/>
            <a:r>
              <a:rPr lang="en-US" dirty="0"/>
              <a:t>Ransomware dataset union of datasets from adopted studies of Montreal, Princeton and Padua</a:t>
            </a:r>
          </a:p>
          <a:p>
            <a:pPr lvl="1"/>
            <a:r>
              <a:rPr lang="en-US" dirty="0"/>
              <a:t>Dataset contained 24,486 addresses from 27 ransomware families</a:t>
            </a:r>
          </a:p>
        </p:txBody>
      </p:sp>
      <p:sp>
        <p:nvSpPr>
          <p:cNvPr id="4" name="Slide Number Placeholder 3">
            <a:extLst>
              <a:ext uri="{FF2B5EF4-FFF2-40B4-BE49-F238E27FC236}">
                <a16:creationId xmlns:a16="http://schemas.microsoft.com/office/drawing/2014/main" id="{9DCB3A9C-C406-4DDB-A3C6-AD4D8250A2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20158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en-US" sz="2800" dirty="0"/>
              <a:t>Ransomware Behavior</a:t>
            </a:r>
            <a:endParaRPr sz="3000" dirty="0"/>
          </a:p>
        </p:txBody>
      </p:sp>
      <p:sp>
        <p:nvSpPr>
          <p:cNvPr id="285" name="Google Shape;285;p21"/>
          <p:cNvSpPr txBox="1">
            <a:spLocks noGrp="1"/>
          </p:cNvSpPr>
          <p:nvPr>
            <p:ph type="body" idx="1"/>
          </p:nvPr>
        </p:nvSpPr>
        <p:spPr>
          <a:xfrm>
            <a:off x="445674" y="1609463"/>
            <a:ext cx="3848620" cy="2885696"/>
          </a:xfrm>
          <a:prstGeom prst="rect">
            <a:avLst/>
          </a:prstGeom>
        </p:spPr>
        <p:txBody>
          <a:bodyPr spcFirstLastPara="1" wrap="square" lIns="0" tIns="0" rIns="0" bIns="0" anchor="t" anchorCtr="0">
            <a:normAutofit/>
          </a:bodyPr>
          <a:lstStyle/>
          <a:p>
            <a:pPr marL="342900" lvl="0">
              <a:spcAft>
                <a:spcPts val="600"/>
              </a:spcAft>
              <a:buFontTx/>
              <a:buChar char="-"/>
            </a:pPr>
            <a:r>
              <a:rPr lang="en-US" dirty="0"/>
              <a:t>A summary on ransomware features</a:t>
            </a:r>
          </a:p>
          <a:p>
            <a:pPr marL="342900" lvl="0">
              <a:spcAft>
                <a:spcPts val="600"/>
              </a:spcAft>
              <a:buFontTx/>
              <a:buChar char="-"/>
            </a:pPr>
            <a:endParaRPr lang="en-US"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dirty="0"/>
          </a:p>
        </p:txBody>
      </p:sp>
      <p:pic>
        <p:nvPicPr>
          <p:cNvPr id="2" name="Picture 1">
            <a:extLst>
              <a:ext uri="{FF2B5EF4-FFF2-40B4-BE49-F238E27FC236}">
                <a16:creationId xmlns:a16="http://schemas.microsoft.com/office/drawing/2014/main" id="{A6524315-3C81-4A61-9B1E-D55E9A50D579}"/>
              </a:ext>
            </a:extLst>
          </p:cNvPr>
          <p:cNvPicPr>
            <a:picLocks noChangeAspect="1"/>
          </p:cNvPicPr>
          <p:nvPr/>
        </p:nvPicPr>
        <p:blipFill>
          <a:blip r:embed="rId3"/>
          <a:stretch>
            <a:fillRect/>
          </a:stretch>
        </p:blipFill>
        <p:spPr>
          <a:xfrm>
            <a:off x="3849701" y="1319660"/>
            <a:ext cx="4533579" cy="3610465"/>
          </a:xfrm>
          <a:prstGeom prst="rect">
            <a:avLst/>
          </a:prstGeom>
        </p:spPr>
      </p:pic>
    </p:spTree>
    <p:extLst>
      <p:ext uri="{BB962C8B-B14F-4D97-AF65-F5344CB8AC3E}">
        <p14:creationId xmlns:p14="http://schemas.microsoft.com/office/powerpoint/2010/main" val="424051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109-72DD-4775-94F4-8CE28EB6125E}"/>
              </a:ext>
            </a:extLst>
          </p:cNvPr>
          <p:cNvSpPr>
            <a:spLocks noGrp="1"/>
          </p:cNvSpPr>
          <p:nvPr>
            <p:ph type="title"/>
          </p:nvPr>
        </p:nvSpPr>
        <p:spPr/>
        <p:txBody>
          <a:bodyPr/>
          <a:lstStyle/>
          <a:p>
            <a:r>
              <a:rPr lang="en-US" dirty="0"/>
              <a:t>Ransom Behavior</a:t>
            </a:r>
          </a:p>
        </p:txBody>
      </p:sp>
      <p:pic>
        <p:nvPicPr>
          <p:cNvPr id="5" name="Picture 4">
            <a:extLst>
              <a:ext uri="{FF2B5EF4-FFF2-40B4-BE49-F238E27FC236}">
                <a16:creationId xmlns:a16="http://schemas.microsoft.com/office/drawing/2014/main" id="{4135C62F-A231-4F1C-ADAD-95CF91D73EF2}"/>
              </a:ext>
            </a:extLst>
          </p:cNvPr>
          <p:cNvPicPr>
            <a:picLocks noChangeAspect="1"/>
          </p:cNvPicPr>
          <p:nvPr/>
        </p:nvPicPr>
        <p:blipFill>
          <a:blip r:embed="rId2"/>
          <a:stretch>
            <a:fillRect/>
          </a:stretch>
        </p:blipFill>
        <p:spPr>
          <a:xfrm>
            <a:off x="238206" y="1268279"/>
            <a:ext cx="8753270" cy="3317521"/>
          </a:xfrm>
          <a:prstGeom prst="rect">
            <a:avLst/>
          </a:prstGeom>
        </p:spPr>
      </p:pic>
      <p:sp>
        <p:nvSpPr>
          <p:cNvPr id="4" name="Slide Number Placeholder 3">
            <a:extLst>
              <a:ext uri="{FF2B5EF4-FFF2-40B4-BE49-F238E27FC236}">
                <a16:creationId xmlns:a16="http://schemas.microsoft.com/office/drawing/2014/main" id="{DAFD5702-233A-4A23-81F1-A8432A1764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1212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109-72DD-4775-94F4-8CE28EB6125E}"/>
              </a:ext>
            </a:extLst>
          </p:cNvPr>
          <p:cNvSpPr>
            <a:spLocks noGrp="1"/>
          </p:cNvSpPr>
          <p:nvPr>
            <p:ph type="title"/>
          </p:nvPr>
        </p:nvSpPr>
        <p:spPr/>
        <p:txBody>
          <a:bodyPr/>
          <a:lstStyle/>
          <a:p>
            <a:r>
              <a:rPr lang="en-US" dirty="0"/>
              <a:t>Feature Relevance for ransomware behavior</a:t>
            </a:r>
          </a:p>
        </p:txBody>
      </p:sp>
      <p:sp>
        <p:nvSpPr>
          <p:cNvPr id="4" name="Slide Number Placeholder 3">
            <a:extLst>
              <a:ext uri="{FF2B5EF4-FFF2-40B4-BE49-F238E27FC236}">
                <a16:creationId xmlns:a16="http://schemas.microsoft.com/office/drawing/2014/main" id="{DAFD5702-233A-4A23-81F1-A8432A1764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291DD8E8-634B-4DCC-AFCC-C56AE516C81B}"/>
              </a:ext>
            </a:extLst>
          </p:cNvPr>
          <p:cNvPicPr>
            <a:picLocks noChangeAspect="1"/>
          </p:cNvPicPr>
          <p:nvPr/>
        </p:nvPicPr>
        <p:blipFill>
          <a:blip r:embed="rId2"/>
          <a:stretch>
            <a:fillRect/>
          </a:stretch>
        </p:blipFill>
        <p:spPr>
          <a:xfrm>
            <a:off x="583987" y="1543336"/>
            <a:ext cx="8115455" cy="2934887"/>
          </a:xfrm>
          <a:prstGeom prst="rect">
            <a:avLst/>
          </a:prstGeom>
        </p:spPr>
      </p:pic>
    </p:spTree>
    <p:extLst>
      <p:ext uri="{BB962C8B-B14F-4D97-AF65-F5344CB8AC3E}">
        <p14:creationId xmlns:p14="http://schemas.microsoft.com/office/powerpoint/2010/main" val="239818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109-72DD-4775-94F4-8CE28EB6125E}"/>
              </a:ext>
            </a:extLst>
          </p:cNvPr>
          <p:cNvSpPr>
            <a:spLocks noGrp="1"/>
          </p:cNvSpPr>
          <p:nvPr>
            <p:ph type="title"/>
          </p:nvPr>
        </p:nvSpPr>
        <p:spPr/>
        <p:txBody>
          <a:bodyPr/>
          <a:lstStyle/>
          <a:p>
            <a:r>
              <a:rPr lang="en-US" dirty="0"/>
              <a:t>Ransomware behavior similarity</a:t>
            </a:r>
          </a:p>
        </p:txBody>
      </p:sp>
      <p:sp>
        <p:nvSpPr>
          <p:cNvPr id="4" name="Slide Number Placeholder 3">
            <a:extLst>
              <a:ext uri="{FF2B5EF4-FFF2-40B4-BE49-F238E27FC236}">
                <a16:creationId xmlns:a16="http://schemas.microsoft.com/office/drawing/2014/main" id="{DAFD5702-233A-4A23-81F1-A8432A1764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53CD59BB-AE5E-4979-8CC0-BA4F58295C94}"/>
              </a:ext>
            </a:extLst>
          </p:cNvPr>
          <p:cNvPicPr>
            <a:picLocks noChangeAspect="1"/>
          </p:cNvPicPr>
          <p:nvPr/>
        </p:nvPicPr>
        <p:blipFill>
          <a:blip r:embed="rId2"/>
          <a:stretch>
            <a:fillRect/>
          </a:stretch>
        </p:blipFill>
        <p:spPr>
          <a:xfrm>
            <a:off x="2013216" y="1349685"/>
            <a:ext cx="5465910" cy="3369609"/>
          </a:xfrm>
          <a:prstGeom prst="rect">
            <a:avLst/>
          </a:prstGeom>
        </p:spPr>
      </p:pic>
    </p:spTree>
    <p:extLst>
      <p:ext uri="{BB962C8B-B14F-4D97-AF65-F5344CB8AC3E}">
        <p14:creationId xmlns:p14="http://schemas.microsoft.com/office/powerpoint/2010/main" val="370523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227B-0A3A-41BF-9EDC-B2DC415AE1EA}"/>
              </a:ext>
            </a:extLst>
          </p:cNvPr>
          <p:cNvSpPr>
            <a:spLocks noGrp="1"/>
          </p:cNvSpPr>
          <p:nvPr>
            <p:ph type="title"/>
          </p:nvPr>
        </p:nvSpPr>
        <p:spPr/>
        <p:txBody>
          <a:bodyPr/>
          <a:lstStyle/>
          <a:p>
            <a:r>
              <a:rPr lang="en-US" dirty="0"/>
              <a:t>Ransomware behavior similarity</a:t>
            </a:r>
          </a:p>
        </p:txBody>
      </p:sp>
      <p:pic>
        <p:nvPicPr>
          <p:cNvPr id="5" name="Picture 4">
            <a:extLst>
              <a:ext uri="{FF2B5EF4-FFF2-40B4-BE49-F238E27FC236}">
                <a16:creationId xmlns:a16="http://schemas.microsoft.com/office/drawing/2014/main" id="{680C92EB-407E-4E66-AA4C-FC1F85638894}"/>
              </a:ext>
            </a:extLst>
          </p:cNvPr>
          <p:cNvPicPr>
            <a:picLocks noChangeAspect="1"/>
          </p:cNvPicPr>
          <p:nvPr/>
        </p:nvPicPr>
        <p:blipFill>
          <a:blip r:embed="rId2"/>
          <a:stretch>
            <a:fillRect/>
          </a:stretch>
        </p:blipFill>
        <p:spPr>
          <a:xfrm>
            <a:off x="1156476" y="1429230"/>
            <a:ext cx="6893320" cy="3156570"/>
          </a:xfrm>
          <a:prstGeom prst="rect">
            <a:avLst/>
          </a:prstGeom>
        </p:spPr>
      </p:pic>
      <p:sp>
        <p:nvSpPr>
          <p:cNvPr id="4" name="Slide Number Placeholder 3">
            <a:extLst>
              <a:ext uri="{FF2B5EF4-FFF2-40B4-BE49-F238E27FC236}">
                <a16:creationId xmlns:a16="http://schemas.microsoft.com/office/drawing/2014/main" id="{CBCB4F42-FC3D-4011-9F22-7D919D4B34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66332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8109-72DD-4775-94F4-8CE28EB6125E}"/>
              </a:ext>
            </a:extLst>
          </p:cNvPr>
          <p:cNvSpPr>
            <a:spLocks noGrp="1"/>
          </p:cNvSpPr>
          <p:nvPr>
            <p:ph type="title"/>
          </p:nvPr>
        </p:nvSpPr>
        <p:spPr/>
        <p:txBody>
          <a:bodyPr/>
          <a:lstStyle/>
          <a:p>
            <a:r>
              <a:rPr lang="en-US" dirty="0"/>
              <a:t>Address features over time</a:t>
            </a:r>
          </a:p>
        </p:txBody>
      </p:sp>
      <p:sp>
        <p:nvSpPr>
          <p:cNvPr id="4" name="Slide Number Placeholder 3">
            <a:extLst>
              <a:ext uri="{FF2B5EF4-FFF2-40B4-BE49-F238E27FC236}">
                <a16:creationId xmlns:a16="http://schemas.microsoft.com/office/drawing/2014/main" id="{DAFD5702-233A-4A23-81F1-A8432A1764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BE80600A-6BA8-40E3-8AED-B15B84AF12BA}"/>
              </a:ext>
            </a:extLst>
          </p:cNvPr>
          <p:cNvPicPr>
            <a:picLocks noChangeAspect="1"/>
          </p:cNvPicPr>
          <p:nvPr/>
        </p:nvPicPr>
        <p:blipFill>
          <a:blip r:embed="rId2"/>
          <a:stretch>
            <a:fillRect/>
          </a:stretch>
        </p:blipFill>
        <p:spPr>
          <a:xfrm>
            <a:off x="1357312" y="1413975"/>
            <a:ext cx="6429375" cy="3171825"/>
          </a:xfrm>
          <a:prstGeom prst="rect">
            <a:avLst/>
          </a:prstGeom>
        </p:spPr>
      </p:pic>
    </p:spTree>
    <p:extLst>
      <p:ext uri="{BB962C8B-B14F-4D97-AF65-F5344CB8AC3E}">
        <p14:creationId xmlns:p14="http://schemas.microsoft.com/office/powerpoint/2010/main" val="350084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31BC-7565-4A62-A7C0-F7DC414E8CF8}"/>
              </a:ext>
            </a:extLst>
          </p:cNvPr>
          <p:cNvSpPr>
            <a:spLocks noGrp="1"/>
          </p:cNvSpPr>
          <p:nvPr>
            <p:ph type="title"/>
          </p:nvPr>
        </p:nvSpPr>
        <p:spPr/>
        <p:txBody>
          <a:bodyPr/>
          <a:lstStyle/>
          <a:p>
            <a:r>
              <a:rPr lang="en-US" dirty="0"/>
              <a:t>Ransomware Detection And Prediction</a:t>
            </a:r>
          </a:p>
        </p:txBody>
      </p:sp>
      <p:sp>
        <p:nvSpPr>
          <p:cNvPr id="3" name="Text Placeholder 2">
            <a:extLst>
              <a:ext uri="{FF2B5EF4-FFF2-40B4-BE49-F238E27FC236}">
                <a16:creationId xmlns:a16="http://schemas.microsoft.com/office/drawing/2014/main" id="{5818CC0F-202A-4169-A45B-0F88F022B822}"/>
              </a:ext>
            </a:extLst>
          </p:cNvPr>
          <p:cNvSpPr>
            <a:spLocks noGrp="1"/>
          </p:cNvSpPr>
          <p:nvPr>
            <p:ph type="body" idx="1"/>
          </p:nvPr>
        </p:nvSpPr>
        <p:spPr>
          <a:xfrm>
            <a:off x="1207850" y="1430147"/>
            <a:ext cx="6728400" cy="3456897"/>
          </a:xfrm>
        </p:spPr>
        <p:txBody>
          <a:bodyPr>
            <a:normAutofit fontScale="85000" lnSpcReduction="10000"/>
          </a:bodyPr>
          <a:lstStyle/>
          <a:p>
            <a:r>
              <a:rPr lang="en-US" dirty="0"/>
              <a:t>Factors and Metrics are considered to train the model</a:t>
            </a:r>
          </a:p>
          <a:p>
            <a:pPr lvl="1"/>
            <a:r>
              <a:rPr lang="en-US" dirty="0"/>
              <a:t>Class Imbalance</a:t>
            </a:r>
          </a:p>
          <a:p>
            <a:pPr lvl="2"/>
            <a:r>
              <a:rPr lang="en-US" dirty="0"/>
              <a:t>To limit the number of non-ransom addresses</a:t>
            </a:r>
          </a:p>
          <a:p>
            <a:pPr lvl="1"/>
            <a:r>
              <a:rPr lang="en-US" dirty="0"/>
              <a:t>Temporal Variation</a:t>
            </a:r>
          </a:p>
          <a:p>
            <a:pPr lvl="2"/>
            <a:r>
              <a:rPr lang="en-US" dirty="0"/>
              <a:t>To avoid disappeared ransomware families during a certain window</a:t>
            </a:r>
          </a:p>
          <a:p>
            <a:pPr lvl="1"/>
            <a:r>
              <a:rPr lang="en-US" dirty="0"/>
              <a:t>Metrics</a:t>
            </a:r>
          </a:p>
          <a:p>
            <a:pPr lvl="2"/>
            <a:r>
              <a:rPr lang="en-US" dirty="0"/>
              <a:t>Precision</a:t>
            </a:r>
          </a:p>
          <a:p>
            <a:pPr lvl="2"/>
            <a:r>
              <a:rPr lang="en-US" dirty="0"/>
              <a:t>Recall</a:t>
            </a:r>
          </a:p>
          <a:p>
            <a:pPr lvl="2"/>
            <a:r>
              <a:rPr lang="en-US" dirty="0"/>
              <a:t>Positive likelihood ratio (PLR)</a:t>
            </a:r>
          </a:p>
          <a:p>
            <a:pPr marL="990600" lvl="2" indent="0">
              <a:buNone/>
            </a:pPr>
            <a:endParaRPr lang="en-US" dirty="0"/>
          </a:p>
          <a:p>
            <a:pPr marL="571500" lvl="1" indent="0">
              <a:buNone/>
            </a:pPr>
            <a:endParaRPr lang="en-US" dirty="0"/>
          </a:p>
          <a:p>
            <a:pPr marL="571500" lvl="1" indent="0">
              <a:buNone/>
            </a:pPr>
            <a:endParaRPr lang="en-US" dirty="0"/>
          </a:p>
          <a:p>
            <a:pPr marL="5715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CE441E69-CA9C-422F-92E0-1CAFF36B1EB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22770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00" y="85416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Introduction</a:t>
            </a:r>
            <a:endParaRPr dirty="0"/>
          </a:p>
        </p:txBody>
      </p:sp>
      <p:sp>
        <p:nvSpPr>
          <p:cNvPr id="276" name="Google Shape;276;p20"/>
          <p:cNvSpPr txBox="1">
            <a:spLocks noGrp="1"/>
          </p:cNvSpPr>
          <p:nvPr>
            <p:ph type="body" idx="1"/>
          </p:nvPr>
        </p:nvSpPr>
        <p:spPr>
          <a:xfrm>
            <a:off x="1207800" y="1436554"/>
            <a:ext cx="2085900" cy="3037200"/>
          </a:xfrm>
          <a:prstGeom prst="rect">
            <a:avLst/>
          </a:prstGeom>
        </p:spPr>
        <p:txBody>
          <a:bodyPr spcFirstLastPara="1" wrap="square" lIns="0" tIns="0" rIns="0" bIns="0" anchor="t" anchorCtr="0">
            <a:normAutofit lnSpcReduction="10000"/>
          </a:bodyPr>
          <a:lstStyle/>
          <a:p>
            <a:pPr marL="0" lvl="0" indent="0" algn="l" rtl="0">
              <a:spcBef>
                <a:spcPts val="0"/>
              </a:spcBef>
              <a:spcAft>
                <a:spcPts val="0"/>
              </a:spcAft>
              <a:buNone/>
            </a:pPr>
            <a:r>
              <a:rPr lang="en" b="1" dirty="0"/>
              <a:t>Malicious Usage of Cryptocurrency</a:t>
            </a:r>
            <a:endParaRPr b="1" dirty="0"/>
          </a:p>
          <a:p>
            <a:pPr marL="285750" lvl="0" indent="-285750" algn="l" rtl="0">
              <a:spcBef>
                <a:spcPts val="600"/>
              </a:spcBef>
              <a:spcAft>
                <a:spcPts val="600"/>
              </a:spcAft>
              <a:buFontTx/>
              <a:buChar char="-"/>
            </a:pPr>
            <a:r>
              <a:rPr lang="en-US" dirty="0"/>
              <a:t>Rise of cryptocurrencies</a:t>
            </a:r>
          </a:p>
          <a:p>
            <a:pPr marL="285750" indent="-285750">
              <a:spcBef>
                <a:spcPts val="600"/>
              </a:spcBef>
              <a:spcAft>
                <a:spcPts val="600"/>
              </a:spcAft>
              <a:buFontTx/>
              <a:buChar char="-"/>
            </a:pPr>
            <a:r>
              <a:rPr lang="en-US" dirty="0"/>
              <a:t>P</a:t>
            </a:r>
            <a:r>
              <a:rPr lang="en" dirty="0"/>
              <a:t>seudo-anonymous transactions</a:t>
            </a:r>
          </a:p>
          <a:p>
            <a:pPr marL="285750" lvl="0" indent="-285750" algn="l" rtl="0">
              <a:spcBef>
                <a:spcPts val="600"/>
              </a:spcBef>
              <a:spcAft>
                <a:spcPts val="600"/>
              </a:spcAft>
              <a:buFontTx/>
              <a:buChar char="-"/>
            </a:pPr>
            <a:r>
              <a:rPr lang="en-US" dirty="0"/>
              <a:t>Criminal abuse of blockchain (e.g. Ransomware)</a:t>
            </a:r>
            <a:endParaRPr dirty="0"/>
          </a:p>
        </p:txBody>
      </p:sp>
      <p:sp>
        <p:nvSpPr>
          <p:cNvPr id="277" name="Google Shape;277;p20"/>
          <p:cNvSpPr txBox="1">
            <a:spLocks noGrp="1"/>
          </p:cNvSpPr>
          <p:nvPr>
            <p:ph type="body" idx="2"/>
          </p:nvPr>
        </p:nvSpPr>
        <p:spPr>
          <a:xfrm>
            <a:off x="3474530" y="1436554"/>
            <a:ext cx="2085900" cy="3037200"/>
          </a:xfrm>
          <a:prstGeom prst="rect">
            <a:avLst/>
          </a:prstGeom>
        </p:spPr>
        <p:txBody>
          <a:bodyPr spcFirstLastPara="1" wrap="square" lIns="0" tIns="0" rIns="0" bIns="0" anchor="t" anchorCtr="0">
            <a:normAutofit lnSpcReduction="10000"/>
          </a:bodyPr>
          <a:lstStyle/>
          <a:p>
            <a:pPr marL="0" lvl="0" indent="0" algn="l" rtl="0">
              <a:spcBef>
                <a:spcPts val="0"/>
              </a:spcBef>
              <a:spcAft>
                <a:spcPts val="0"/>
              </a:spcAft>
              <a:buNone/>
            </a:pPr>
            <a:r>
              <a:rPr lang="en-US" b="1" dirty="0"/>
              <a:t>Motivation</a:t>
            </a:r>
            <a:endParaRPr b="1" dirty="0"/>
          </a:p>
          <a:p>
            <a:pPr marL="285750" lvl="0" indent="-285750" algn="l" rtl="0">
              <a:spcBef>
                <a:spcPts val="600"/>
              </a:spcBef>
              <a:spcAft>
                <a:spcPts val="600"/>
              </a:spcAft>
              <a:buFontTx/>
              <a:buChar char="-"/>
            </a:pPr>
            <a:r>
              <a:rPr lang="en-US" dirty="0"/>
              <a:t>Detect ransomware payments</a:t>
            </a:r>
          </a:p>
          <a:p>
            <a:pPr marL="285750" lvl="0" indent="-285750" algn="l" rtl="0">
              <a:spcBef>
                <a:spcPts val="600"/>
              </a:spcBef>
              <a:spcAft>
                <a:spcPts val="600"/>
              </a:spcAft>
              <a:buFontTx/>
              <a:buChar char="-"/>
            </a:pPr>
            <a:r>
              <a:rPr lang="en-US" dirty="0"/>
              <a:t>Current approaches depend on heuristics</a:t>
            </a:r>
          </a:p>
          <a:p>
            <a:pPr marL="285750" lvl="0" indent="-285750" algn="l" rtl="0">
              <a:spcBef>
                <a:spcPts val="600"/>
              </a:spcBef>
              <a:spcAft>
                <a:spcPts val="600"/>
              </a:spcAft>
              <a:buFontTx/>
              <a:buChar char="-"/>
            </a:pPr>
            <a:r>
              <a:rPr lang="en-US" dirty="0"/>
              <a:t>Incorporation of data science tools</a:t>
            </a:r>
            <a:endParaRPr dirty="0"/>
          </a:p>
        </p:txBody>
      </p:sp>
      <p:sp>
        <p:nvSpPr>
          <p:cNvPr id="278" name="Google Shape;278;p20"/>
          <p:cNvSpPr txBox="1">
            <a:spLocks noGrp="1"/>
          </p:cNvSpPr>
          <p:nvPr>
            <p:ph type="body" idx="3"/>
          </p:nvPr>
        </p:nvSpPr>
        <p:spPr>
          <a:xfrm>
            <a:off x="5767065" y="1436554"/>
            <a:ext cx="2085900" cy="3037200"/>
          </a:xfrm>
          <a:prstGeom prst="rect">
            <a:avLst/>
          </a:prstGeom>
        </p:spPr>
        <p:txBody>
          <a:bodyPr spcFirstLastPara="1" wrap="square" lIns="0" tIns="0" rIns="0" bIns="0" anchor="t" anchorCtr="0">
            <a:normAutofit fontScale="92500" lnSpcReduction="20000"/>
          </a:bodyPr>
          <a:lstStyle/>
          <a:p>
            <a:pPr marL="0" lvl="0" indent="0" algn="l" rtl="0">
              <a:spcBef>
                <a:spcPts val="0"/>
              </a:spcBef>
              <a:spcAft>
                <a:spcPts val="0"/>
              </a:spcAft>
              <a:buNone/>
            </a:pPr>
            <a:r>
              <a:rPr lang="en" b="1" dirty="0"/>
              <a:t>Contribution</a:t>
            </a:r>
            <a:endParaRPr b="1" dirty="0"/>
          </a:p>
          <a:p>
            <a:pPr marL="285750" lvl="0" indent="-285750" algn="l" rtl="0">
              <a:spcBef>
                <a:spcPts val="600"/>
              </a:spcBef>
              <a:spcAft>
                <a:spcPts val="0"/>
              </a:spcAft>
              <a:buFontTx/>
              <a:buChar char="-"/>
            </a:pPr>
            <a:r>
              <a:rPr lang="en-US" dirty="0"/>
              <a:t>ML techniques for ransomware related Bitcoin address detection.</a:t>
            </a:r>
          </a:p>
          <a:p>
            <a:pPr marL="285750" lvl="0" indent="-285750" algn="l" rtl="0">
              <a:spcBef>
                <a:spcPts val="600"/>
              </a:spcBef>
              <a:spcAft>
                <a:spcPts val="0"/>
              </a:spcAft>
              <a:buFontTx/>
              <a:buChar char="-"/>
            </a:pPr>
            <a:r>
              <a:rPr lang="en-US" dirty="0"/>
              <a:t>Efficient framework to extract features</a:t>
            </a:r>
          </a:p>
          <a:p>
            <a:pPr marL="285750" lvl="0" indent="-285750" algn="l" rtl="0">
              <a:spcBef>
                <a:spcPts val="600"/>
              </a:spcBef>
              <a:spcAft>
                <a:spcPts val="0"/>
              </a:spcAft>
              <a:buFontTx/>
              <a:buChar char="-"/>
            </a:pPr>
            <a:r>
              <a:rPr lang="en-US" dirty="0"/>
              <a:t>Development of TDA</a:t>
            </a:r>
          </a:p>
          <a:p>
            <a:pPr marL="285750" lvl="0" indent="-285750" algn="l" rtl="0">
              <a:spcBef>
                <a:spcPts val="600"/>
              </a:spcBef>
              <a:spcAft>
                <a:spcPts val="0"/>
              </a:spcAft>
              <a:buFontTx/>
              <a:buChar char="-"/>
            </a:pPr>
            <a:r>
              <a:rPr lang="en-US" dirty="0"/>
              <a:t>Detection of new ransomware families</a:t>
            </a:r>
            <a:endParaRPr dirty="0"/>
          </a:p>
          <a:p>
            <a:pPr marL="0" lvl="0" indent="0" algn="l" rtl="0">
              <a:spcBef>
                <a:spcPts val="600"/>
              </a:spcBef>
              <a:spcAft>
                <a:spcPts val="600"/>
              </a:spcAft>
              <a:buNone/>
            </a:pPr>
            <a:endParaRPr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en-US" sz="2800" dirty="0"/>
              <a:t>Ransomware Detection and Prediction</a:t>
            </a:r>
            <a:endParaRPr sz="3000" dirty="0"/>
          </a:p>
        </p:txBody>
      </p:sp>
      <p:sp>
        <p:nvSpPr>
          <p:cNvPr id="285" name="Google Shape;285;p21"/>
          <p:cNvSpPr txBox="1">
            <a:spLocks noGrp="1"/>
          </p:cNvSpPr>
          <p:nvPr>
            <p:ph type="body" idx="1"/>
          </p:nvPr>
        </p:nvSpPr>
        <p:spPr>
          <a:xfrm>
            <a:off x="445674" y="1902754"/>
            <a:ext cx="3848620" cy="2885696"/>
          </a:xfrm>
          <a:prstGeom prst="rect">
            <a:avLst/>
          </a:prstGeom>
        </p:spPr>
        <p:txBody>
          <a:bodyPr spcFirstLastPara="1" wrap="square" lIns="0" tIns="0" rIns="0" bIns="0" anchor="t" anchorCtr="0">
            <a:normAutofit fontScale="77500" lnSpcReduction="20000"/>
          </a:bodyPr>
          <a:lstStyle/>
          <a:p>
            <a:pPr marL="342900" lvl="0">
              <a:spcAft>
                <a:spcPts val="600"/>
              </a:spcAft>
              <a:buFontTx/>
              <a:buChar char="-"/>
            </a:pPr>
            <a:r>
              <a:rPr lang="en-US" dirty="0"/>
              <a:t>Existing Family Detection</a:t>
            </a:r>
          </a:p>
          <a:p>
            <a:pPr marL="342900" lvl="0">
              <a:spcAft>
                <a:spcPts val="600"/>
              </a:spcAft>
              <a:buFontTx/>
              <a:buChar char="-"/>
            </a:pPr>
            <a:r>
              <a:rPr lang="en-US" dirty="0"/>
              <a:t>TDA has a hyper-parameter set that produces the best model, For each ransomware family</a:t>
            </a:r>
          </a:p>
          <a:p>
            <a:pPr marL="342900" lvl="0">
              <a:spcAft>
                <a:spcPts val="600"/>
              </a:spcAft>
              <a:buFontTx/>
              <a:buChar char="-"/>
            </a:pPr>
            <a:r>
              <a:rPr lang="en-US" dirty="0"/>
              <a:t>The best non-TDA model is also offered for comparison</a:t>
            </a:r>
          </a:p>
          <a:p>
            <a:pPr marL="342900" lvl="0">
              <a:spcAft>
                <a:spcPts val="600"/>
              </a:spcAft>
              <a:buFontTx/>
              <a:buChar char="-"/>
            </a:pPr>
            <a:r>
              <a:rPr lang="en-US" dirty="0"/>
              <a:t>Locky ransomware has the best results with a precision of</a:t>
            </a:r>
            <a:br>
              <a:rPr lang="en-US" dirty="0"/>
            </a:br>
            <a:r>
              <a:rPr lang="en-US" dirty="0"/>
              <a:t>0.161 and recall of 0.9 </a:t>
            </a:r>
            <a:br>
              <a:rPr lang="en-US" dirty="0"/>
            </a:br>
            <a:r>
              <a:rPr lang="en-US" dirty="0"/>
              <a:t> </a:t>
            </a:r>
            <a:br>
              <a:rPr lang="en-US" dirty="0"/>
            </a:br>
            <a:endParaRPr lang="en-US" dirty="0"/>
          </a:p>
          <a:p>
            <a:pPr marL="342900" lvl="0">
              <a:spcAft>
                <a:spcPts val="600"/>
              </a:spcAft>
              <a:buFontTx/>
              <a:buChar char="-"/>
            </a:pPr>
            <a:endParaRPr lang="en-US"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pic>
        <p:nvPicPr>
          <p:cNvPr id="3" name="Picture 2">
            <a:extLst>
              <a:ext uri="{FF2B5EF4-FFF2-40B4-BE49-F238E27FC236}">
                <a16:creationId xmlns:a16="http://schemas.microsoft.com/office/drawing/2014/main" id="{22C3C644-8AD3-437D-A407-8CCB828FED09}"/>
              </a:ext>
            </a:extLst>
          </p:cNvPr>
          <p:cNvPicPr>
            <a:picLocks noChangeAspect="1"/>
          </p:cNvPicPr>
          <p:nvPr/>
        </p:nvPicPr>
        <p:blipFill>
          <a:blip r:embed="rId3"/>
          <a:stretch>
            <a:fillRect/>
          </a:stretch>
        </p:blipFill>
        <p:spPr>
          <a:xfrm>
            <a:off x="4418927" y="1801295"/>
            <a:ext cx="4572548" cy="2486705"/>
          </a:xfrm>
          <a:prstGeom prst="rect">
            <a:avLst/>
          </a:prstGeom>
        </p:spPr>
      </p:pic>
    </p:spTree>
    <p:extLst>
      <p:ext uri="{BB962C8B-B14F-4D97-AF65-F5344CB8AC3E}">
        <p14:creationId xmlns:p14="http://schemas.microsoft.com/office/powerpoint/2010/main" val="125189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en-US" sz="2800" dirty="0"/>
              <a:t>Ransomware Detection and Prediction</a:t>
            </a:r>
            <a:endParaRPr sz="3000" dirty="0"/>
          </a:p>
        </p:txBody>
      </p:sp>
      <p:sp>
        <p:nvSpPr>
          <p:cNvPr id="285" name="Google Shape;285;p21"/>
          <p:cNvSpPr txBox="1">
            <a:spLocks noGrp="1"/>
          </p:cNvSpPr>
          <p:nvPr>
            <p:ph type="body" idx="1"/>
          </p:nvPr>
        </p:nvSpPr>
        <p:spPr>
          <a:xfrm>
            <a:off x="445674" y="1902754"/>
            <a:ext cx="3848620" cy="2885696"/>
          </a:xfrm>
          <a:prstGeom prst="rect">
            <a:avLst/>
          </a:prstGeom>
        </p:spPr>
        <p:txBody>
          <a:bodyPr spcFirstLastPara="1" wrap="square" lIns="0" tIns="0" rIns="0" bIns="0" anchor="t" anchorCtr="0">
            <a:normAutofit fontScale="77500" lnSpcReduction="20000"/>
          </a:bodyPr>
          <a:lstStyle/>
          <a:p>
            <a:pPr marL="342900" lvl="0">
              <a:spcAft>
                <a:spcPts val="600"/>
              </a:spcAft>
              <a:buFontTx/>
              <a:buChar char="-"/>
            </a:pPr>
            <a:r>
              <a:rPr lang="en-US" dirty="0"/>
              <a:t>TDA models appear to be sensitive to the selected hyper-parameters</a:t>
            </a:r>
          </a:p>
          <a:p>
            <a:pPr marL="342900" lvl="0">
              <a:spcAft>
                <a:spcPts val="600"/>
              </a:spcAft>
              <a:buFontTx/>
              <a:buChar char="-"/>
            </a:pPr>
            <a:r>
              <a:rPr lang="en-US" dirty="0"/>
              <a:t>TDA models tend to be more sensitive to </a:t>
            </a:r>
            <a:r>
              <a:rPr lang="el-GR" dirty="0"/>
              <a:t>ε</a:t>
            </a:r>
            <a:r>
              <a:rPr lang="en-US" baseline="-25000" dirty="0"/>
              <a:t>2</a:t>
            </a:r>
            <a:r>
              <a:rPr lang="en-US" dirty="0"/>
              <a:t> value</a:t>
            </a:r>
          </a:p>
          <a:p>
            <a:pPr marL="342900" lvl="0">
              <a:spcAft>
                <a:spcPts val="600"/>
              </a:spcAft>
              <a:buFontTx/>
              <a:buChar char="-"/>
            </a:pPr>
            <a:r>
              <a:rPr lang="en-US" dirty="0"/>
              <a:t>On average higher precision is reached by limiting </a:t>
            </a:r>
            <a:r>
              <a:rPr lang="el-GR" dirty="0"/>
              <a:t>ε</a:t>
            </a:r>
            <a:r>
              <a:rPr lang="en-US" baseline="-25000" dirty="0"/>
              <a:t>2</a:t>
            </a:r>
            <a:r>
              <a:rPr lang="en-US" dirty="0"/>
              <a:t> to small values</a:t>
            </a:r>
            <a:br>
              <a:rPr lang="en-US" dirty="0"/>
            </a:br>
            <a:r>
              <a:rPr lang="en-US" dirty="0"/>
              <a:t> </a:t>
            </a:r>
            <a:br>
              <a:rPr lang="en-US" dirty="0"/>
            </a:br>
            <a:r>
              <a:rPr lang="en-US" dirty="0"/>
              <a:t> </a:t>
            </a:r>
            <a:br>
              <a:rPr lang="en-US" dirty="0"/>
            </a:br>
            <a:endParaRPr lang="en-US" dirty="0"/>
          </a:p>
          <a:p>
            <a:pPr marL="342900" lvl="0">
              <a:spcAft>
                <a:spcPts val="600"/>
              </a:spcAft>
              <a:buFontTx/>
              <a:buChar char="-"/>
            </a:pPr>
            <a:endParaRPr lang="en-US"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dirty="0"/>
          </a:p>
        </p:txBody>
      </p:sp>
      <p:pic>
        <p:nvPicPr>
          <p:cNvPr id="2" name="Picture 1">
            <a:extLst>
              <a:ext uri="{FF2B5EF4-FFF2-40B4-BE49-F238E27FC236}">
                <a16:creationId xmlns:a16="http://schemas.microsoft.com/office/drawing/2014/main" id="{232FD826-AB93-4E65-9CA3-8137226261B0}"/>
              </a:ext>
            </a:extLst>
          </p:cNvPr>
          <p:cNvPicPr>
            <a:picLocks noChangeAspect="1"/>
          </p:cNvPicPr>
          <p:nvPr/>
        </p:nvPicPr>
        <p:blipFill>
          <a:blip r:embed="rId3"/>
          <a:stretch>
            <a:fillRect/>
          </a:stretch>
        </p:blipFill>
        <p:spPr>
          <a:xfrm>
            <a:off x="4141694" y="1294283"/>
            <a:ext cx="4599039" cy="3288228"/>
          </a:xfrm>
          <a:prstGeom prst="rect">
            <a:avLst/>
          </a:prstGeom>
        </p:spPr>
      </p:pic>
    </p:spTree>
    <p:extLst>
      <p:ext uri="{BB962C8B-B14F-4D97-AF65-F5344CB8AC3E}">
        <p14:creationId xmlns:p14="http://schemas.microsoft.com/office/powerpoint/2010/main" val="2956623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C82F-56A5-4C67-862D-CE37330F2FAA}"/>
              </a:ext>
            </a:extLst>
          </p:cNvPr>
          <p:cNvSpPr>
            <a:spLocks noGrp="1"/>
          </p:cNvSpPr>
          <p:nvPr>
            <p:ph type="title"/>
          </p:nvPr>
        </p:nvSpPr>
        <p:spPr/>
        <p:txBody>
          <a:bodyPr/>
          <a:lstStyle/>
          <a:p>
            <a:r>
              <a:rPr lang="en-US" dirty="0"/>
              <a:t>Ransomware Detection and Prediction</a:t>
            </a:r>
          </a:p>
        </p:txBody>
      </p:sp>
      <p:sp>
        <p:nvSpPr>
          <p:cNvPr id="4" name="Slide Number Placeholder 3">
            <a:extLst>
              <a:ext uri="{FF2B5EF4-FFF2-40B4-BE49-F238E27FC236}">
                <a16:creationId xmlns:a16="http://schemas.microsoft.com/office/drawing/2014/main" id="{7DE104A3-F804-4FB9-B755-8EBD48706C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1EA34A76-5701-4541-9D45-13ADBBAA8A8C}"/>
              </a:ext>
            </a:extLst>
          </p:cNvPr>
          <p:cNvPicPr>
            <a:picLocks noChangeAspect="1"/>
          </p:cNvPicPr>
          <p:nvPr/>
        </p:nvPicPr>
        <p:blipFill>
          <a:blip r:embed="rId2"/>
          <a:stretch>
            <a:fillRect/>
          </a:stretch>
        </p:blipFill>
        <p:spPr>
          <a:xfrm>
            <a:off x="455523" y="1439333"/>
            <a:ext cx="8417543" cy="3047999"/>
          </a:xfrm>
          <a:prstGeom prst="rect">
            <a:avLst/>
          </a:prstGeom>
        </p:spPr>
      </p:pic>
    </p:spTree>
    <p:extLst>
      <p:ext uri="{BB962C8B-B14F-4D97-AF65-F5344CB8AC3E}">
        <p14:creationId xmlns:p14="http://schemas.microsoft.com/office/powerpoint/2010/main" val="390308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en-US" sz="2800" dirty="0"/>
              <a:t>Ransomware Detection and Prediction</a:t>
            </a:r>
            <a:endParaRPr sz="3000" dirty="0"/>
          </a:p>
        </p:txBody>
      </p:sp>
      <p:sp>
        <p:nvSpPr>
          <p:cNvPr id="285" name="Google Shape;285;p21"/>
          <p:cNvSpPr txBox="1">
            <a:spLocks noGrp="1"/>
          </p:cNvSpPr>
          <p:nvPr>
            <p:ph type="body" idx="1"/>
          </p:nvPr>
        </p:nvSpPr>
        <p:spPr>
          <a:xfrm>
            <a:off x="445674" y="1609463"/>
            <a:ext cx="3848620" cy="2885696"/>
          </a:xfrm>
          <a:prstGeom prst="rect">
            <a:avLst/>
          </a:prstGeom>
        </p:spPr>
        <p:txBody>
          <a:bodyPr spcFirstLastPara="1" wrap="square" lIns="0" tIns="0" rIns="0" bIns="0" anchor="t" anchorCtr="0">
            <a:normAutofit/>
          </a:bodyPr>
          <a:lstStyle/>
          <a:p>
            <a:pPr marL="342900" lvl="0">
              <a:spcAft>
                <a:spcPts val="600"/>
              </a:spcAft>
              <a:buFontTx/>
              <a:buChar char="-"/>
            </a:pPr>
            <a:r>
              <a:rPr lang="en-US" dirty="0"/>
              <a:t>New Family Prediction</a:t>
            </a:r>
          </a:p>
          <a:p>
            <a:pPr marL="800100" lvl="1">
              <a:spcAft>
                <a:spcPts val="600"/>
              </a:spcAft>
              <a:buFontTx/>
              <a:buChar char="-"/>
            </a:pPr>
            <a:r>
              <a:rPr lang="en-US" dirty="0"/>
              <a:t>Given previous data of ransomware families, tries to predict emergence of new ransomware families</a:t>
            </a:r>
          </a:p>
          <a:p>
            <a:pPr marL="342900" lvl="0">
              <a:spcAft>
                <a:spcPts val="600"/>
              </a:spcAft>
              <a:buFontTx/>
              <a:buChar char="-"/>
            </a:pPr>
            <a:endParaRPr lang="en-US"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dirty="0"/>
          </a:p>
        </p:txBody>
      </p:sp>
      <p:pic>
        <p:nvPicPr>
          <p:cNvPr id="2" name="Picture 1">
            <a:extLst>
              <a:ext uri="{FF2B5EF4-FFF2-40B4-BE49-F238E27FC236}">
                <a16:creationId xmlns:a16="http://schemas.microsoft.com/office/drawing/2014/main" id="{21CA732A-D9C2-447C-BDCB-41711ADDF8C9}"/>
              </a:ext>
            </a:extLst>
          </p:cNvPr>
          <p:cNvPicPr>
            <a:picLocks noChangeAspect="1"/>
          </p:cNvPicPr>
          <p:nvPr/>
        </p:nvPicPr>
        <p:blipFill>
          <a:blip r:embed="rId3"/>
          <a:stretch>
            <a:fillRect/>
          </a:stretch>
        </p:blipFill>
        <p:spPr>
          <a:xfrm>
            <a:off x="4381238" y="2151530"/>
            <a:ext cx="4626868" cy="1605962"/>
          </a:xfrm>
          <a:prstGeom prst="rect">
            <a:avLst/>
          </a:prstGeom>
        </p:spPr>
      </p:pic>
    </p:spTree>
    <p:extLst>
      <p:ext uri="{BB962C8B-B14F-4D97-AF65-F5344CB8AC3E}">
        <p14:creationId xmlns:p14="http://schemas.microsoft.com/office/powerpoint/2010/main" val="229844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en-US" sz="2800" dirty="0"/>
              <a:t>Ransomware Detection and Prediction</a:t>
            </a:r>
            <a:endParaRPr sz="3000" dirty="0"/>
          </a:p>
        </p:txBody>
      </p:sp>
      <p:sp>
        <p:nvSpPr>
          <p:cNvPr id="285" name="Google Shape;285;p21"/>
          <p:cNvSpPr txBox="1">
            <a:spLocks noGrp="1"/>
          </p:cNvSpPr>
          <p:nvPr>
            <p:ph type="body" idx="1"/>
          </p:nvPr>
        </p:nvSpPr>
        <p:spPr>
          <a:xfrm>
            <a:off x="330414" y="1700104"/>
            <a:ext cx="3373291" cy="2885696"/>
          </a:xfrm>
          <a:prstGeom prst="rect">
            <a:avLst/>
          </a:prstGeom>
        </p:spPr>
        <p:txBody>
          <a:bodyPr spcFirstLastPara="1" wrap="square" lIns="0" tIns="0" rIns="0" bIns="0" anchor="t" anchorCtr="0">
            <a:normAutofit fontScale="85000" lnSpcReduction="20000"/>
          </a:bodyPr>
          <a:lstStyle/>
          <a:p>
            <a:pPr marL="342900" lvl="0">
              <a:spcAft>
                <a:spcPts val="600"/>
              </a:spcAft>
              <a:buFontTx/>
              <a:buChar char="-"/>
            </a:pPr>
            <a:r>
              <a:rPr lang="en-US" dirty="0"/>
              <a:t>CryptXXX, TDA predicts only two ransomware addresses, one of which is a true positive</a:t>
            </a:r>
          </a:p>
          <a:p>
            <a:pPr marL="342900" lvl="0">
              <a:spcAft>
                <a:spcPts val="600"/>
              </a:spcAft>
              <a:buFontTx/>
              <a:buChar char="-"/>
            </a:pPr>
            <a:r>
              <a:rPr lang="en-US" dirty="0"/>
              <a:t>This result offers</a:t>
            </a:r>
            <a:br>
              <a:rPr lang="en-US" dirty="0"/>
            </a:br>
            <a:r>
              <a:rPr lang="en-US" dirty="0"/>
              <a:t>evidence that mentioned prediction models can be highly effective for certain families of ransomware </a:t>
            </a:r>
            <a:br>
              <a:rPr lang="en-US" dirty="0"/>
            </a:br>
            <a:br>
              <a:rPr lang="en-US" dirty="0"/>
            </a:br>
            <a:endParaRPr lang="en-US"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dirty="0"/>
          </a:p>
        </p:txBody>
      </p:sp>
      <p:pic>
        <p:nvPicPr>
          <p:cNvPr id="3" name="Picture 2">
            <a:extLst>
              <a:ext uri="{FF2B5EF4-FFF2-40B4-BE49-F238E27FC236}">
                <a16:creationId xmlns:a16="http://schemas.microsoft.com/office/drawing/2014/main" id="{A886A776-DA0E-40CD-80F6-C1AF5EAF81D3}"/>
              </a:ext>
            </a:extLst>
          </p:cNvPr>
          <p:cNvPicPr>
            <a:picLocks noChangeAspect="1"/>
          </p:cNvPicPr>
          <p:nvPr/>
        </p:nvPicPr>
        <p:blipFill>
          <a:blip r:embed="rId3"/>
          <a:stretch>
            <a:fillRect/>
          </a:stretch>
        </p:blipFill>
        <p:spPr>
          <a:xfrm>
            <a:off x="3934142" y="1206800"/>
            <a:ext cx="5041966" cy="3237473"/>
          </a:xfrm>
          <a:prstGeom prst="rect">
            <a:avLst/>
          </a:prstGeom>
        </p:spPr>
      </p:pic>
    </p:spTree>
    <p:extLst>
      <p:ext uri="{BB962C8B-B14F-4D97-AF65-F5344CB8AC3E}">
        <p14:creationId xmlns:p14="http://schemas.microsoft.com/office/powerpoint/2010/main" val="337200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03C5E-3FF7-469D-B904-0C77148989C9}"/>
              </a:ext>
            </a:extLst>
          </p:cNvPr>
          <p:cNvSpPr>
            <a:spLocks noGrp="1"/>
          </p:cNvSpPr>
          <p:nvPr>
            <p:ph type="title"/>
          </p:nvPr>
        </p:nvSpPr>
        <p:spPr/>
        <p:txBody>
          <a:bodyPr/>
          <a:lstStyle/>
          <a:p>
            <a:r>
              <a:rPr lang="en-US" dirty="0"/>
              <a:t>New Family Prediction</a:t>
            </a:r>
          </a:p>
        </p:txBody>
      </p:sp>
      <p:sp>
        <p:nvSpPr>
          <p:cNvPr id="5" name="Slide Number Placeholder 4">
            <a:extLst>
              <a:ext uri="{FF2B5EF4-FFF2-40B4-BE49-F238E27FC236}">
                <a16:creationId xmlns:a16="http://schemas.microsoft.com/office/drawing/2014/main" id="{63F6F413-EA60-48DA-AED2-FF70EC81E5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E1422071-8D23-48CF-A387-4C3C9A3812AD}"/>
              </a:ext>
            </a:extLst>
          </p:cNvPr>
          <p:cNvPicPr>
            <a:picLocks noChangeAspect="1"/>
          </p:cNvPicPr>
          <p:nvPr/>
        </p:nvPicPr>
        <p:blipFill>
          <a:blip r:embed="rId2"/>
          <a:stretch>
            <a:fillRect/>
          </a:stretch>
        </p:blipFill>
        <p:spPr>
          <a:xfrm>
            <a:off x="652425" y="1430149"/>
            <a:ext cx="3850419" cy="3444827"/>
          </a:xfrm>
          <a:prstGeom prst="rect">
            <a:avLst/>
          </a:prstGeom>
        </p:spPr>
      </p:pic>
      <p:pic>
        <p:nvPicPr>
          <p:cNvPr id="7" name="Picture 6">
            <a:extLst>
              <a:ext uri="{FF2B5EF4-FFF2-40B4-BE49-F238E27FC236}">
                <a16:creationId xmlns:a16="http://schemas.microsoft.com/office/drawing/2014/main" id="{6C439796-1A5F-4695-A2A1-F40036B7F0C8}"/>
              </a:ext>
            </a:extLst>
          </p:cNvPr>
          <p:cNvPicPr>
            <a:picLocks noChangeAspect="1"/>
          </p:cNvPicPr>
          <p:nvPr/>
        </p:nvPicPr>
        <p:blipFill>
          <a:blip r:embed="rId3"/>
          <a:stretch>
            <a:fillRect/>
          </a:stretch>
        </p:blipFill>
        <p:spPr>
          <a:xfrm>
            <a:off x="4629827" y="1430148"/>
            <a:ext cx="3883365" cy="3444827"/>
          </a:xfrm>
          <a:prstGeom prst="rect">
            <a:avLst/>
          </a:prstGeom>
        </p:spPr>
      </p:pic>
    </p:spTree>
    <p:extLst>
      <p:ext uri="{BB962C8B-B14F-4D97-AF65-F5344CB8AC3E}">
        <p14:creationId xmlns:p14="http://schemas.microsoft.com/office/powerpoint/2010/main" val="146176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9554-0FEA-4DBB-82FD-2BFE8B9AB9DB}"/>
              </a:ext>
            </a:extLst>
          </p:cNvPr>
          <p:cNvSpPr>
            <a:spLocks noGrp="1"/>
          </p:cNvSpPr>
          <p:nvPr>
            <p:ph type="title"/>
          </p:nvPr>
        </p:nvSpPr>
        <p:spPr/>
        <p:txBody>
          <a:bodyPr/>
          <a:lstStyle/>
          <a:p>
            <a:r>
              <a:rPr lang="en-US" dirty="0"/>
              <a:t>Address Elimination</a:t>
            </a:r>
          </a:p>
        </p:txBody>
      </p:sp>
      <p:sp>
        <p:nvSpPr>
          <p:cNvPr id="3" name="Text Placeholder 2">
            <a:extLst>
              <a:ext uri="{FF2B5EF4-FFF2-40B4-BE49-F238E27FC236}">
                <a16:creationId xmlns:a16="http://schemas.microsoft.com/office/drawing/2014/main" id="{AA3A9166-696F-451F-8AD5-15C35E9CA4E8}"/>
              </a:ext>
            </a:extLst>
          </p:cNvPr>
          <p:cNvSpPr>
            <a:spLocks noGrp="1"/>
          </p:cNvSpPr>
          <p:nvPr>
            <p:ph type="body" idx="1"/>
          </p:nvPr>
        </p:nvSpPr>
        <p:spPr>
          <a:xfrm>
            <a:off x="1092590" y="1401388"/>
            <a:ext cx="6728400" cy="3387062"/>
          </a:xfrm>
        </p:spPr>
        <p:txBody>
          <a:bodyPr>
            <a:normAutofit/>
          </a:bodyPr>
          <a:lstStyle/>
          <a:p>
            <a:r>
              <a:rPr lang="en-US" dirty="0"/>
              <a:t>Three filtering approaches on the results produced by the models in family detection</a:t>
            </a:r>
          </a:p>
          <a:p>
            <a:pPr lvl="1"/>
            <a:r>
              <a:rPr lang="en-US" dirty="0"/>
              <a:t>Shape Elimination</a:t>
            </a:r>
          </a:p>
          <a:p>
            <a:pPr lvl="1"/>
            <a:r>
              <a:rPr lang="en-US" dirty="0"/>
              <a:t>Graph Elimination</a:t>
            </a:r>
          </a:p>
          <a:p>
            <a:pPr lvl="1"/>
            <a:r>
              <a:rPr lang="en-US" dirty="0"/>
              <a:t>Multisig Elimination</a:t>
            </a:r>
          </a:p>
          <a:p>
            <a:r>
              <a:rPr lang="en-US" dirty="0"/>
              <a:t>Results of these elimination heuristics  offer strong evidence that the suspected addresses are ransomware related.</a:t>
            </a:r>
          </a:p>
          <a:p>
            <a:pPr lvl="1"/>
            <a:endParaRPr lang="en-US" dirty="0"/>
          </a:p>
        </p:txBody>
      </p:sp>
      <p:sp>
        <p:nvSpPr>
          <p:cNvPr id="4" name="Slide Number Placeholder 3">
            <a:extLst>
              <a:ext uri="{FF2B5EF4-FFF2-40B4-BE49-F238E27FC236}">
                <a16:creationId xmlns:a16="http://schemas.microsoft.com/office/drawing/2014/main" id="{DEF9ACA3-150F-4B54-B413-4E9AF1E41E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294108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8254-67DC-429F-9575-38F26E90BA42}"/>
              </a:ext>
            </a:extLst>
          </p:cNvPr>
          <p:cNvSpPr>
            <a:spLocks noGrp="1"/>
          </p:cNvSpPr>
          <p:nvPr>
            <p:ph type="title"/>
          </p:nvPr>
        </p:nvSpPr>
        <p:spPr/>
        <p:txBody>
          <a:bodyPr/>
          <a:lstStyle/>
          <a:p>
            <a:r>
              <a:rPr lang="en-US" dirty="0"/>
              <a:t>Questions for Audience</a:t>
            </a:r>
          </a:p>
        </p:txBody>
      </p:sp>
      <p:sp>
        <p:nvSpPr>
          <p:cNvPr id="3" name="Text Placeholder 2">
            <a:extLst>
              <a:ext uri="{FF2B5EF4-FFF2-40B4-BE49-F238E27FC236}">
                <a16:creationId xmlns:a16="http://schemas.microsoft.com/office/drawing/2014/main" id="{38766644-0ADE-4F4E-A1A1-865B6E699BD0}"/>
              </a:ext>
            </a:extLst>
          </p:cNvPr>
          <p:cNvSpPr>
            <a:spLocks noGrp="1"/>
          </p:cNvSpPr>
          <p:nvPr>
            <p:ph type="body" idx="1"/>
          </p:nvPr>
        </p:nvSpPr>
        <p:spPr/>
        <p:txBody>
          <a:bodyPr/>
          <a:lstStyle/>
          <a:p>
            <a:r>
              <a:rPr lang="en-US" dirty="0"/>
              <a:t>Fig. 4 displays that patterns are skewed for ransomware. What is the significance of this pattern?</a:t>
            </a:r>
          </a:p>
          <a:p>
            <a:r>
              <a:rPr lang="en-US" dirty="0"/>
              <a:t>Can TDA filtering use weighted feature-based approaches? </a:t>
            </a:r>
          </a:p>
        </p:txBody>
      </p:sp>
      <p:sp>
        <p:nvSpPr>
          <p:cNvPr id="4" name="Slide Number Placeholder 3">
            <a:extLst>
              <a:ext uri="{FF2B5EF4-FFF2-40B4-BE49-F238E27FC236}">
                <a16:creationId xmlns:a16="http://schemas.microsoft.com/office/drawing/2014/main" id="{5C352C11-7221-48A0-BAF2-97DAC26A27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91466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2EAC-DB97-418C-AD1E-E76D7EC098A7}"/>
              </a:ext>
            </a:extLst>
          </p:cNvPr>
          <p:cNvSpPr>
            <a:spLocks noGrp="1"/>
          </p:cNvSpPr>
          <p:nvPr>
            <p:ph type="ctrTitle"/>
          </p:nvPr>
        </p:nvSpPr>
        <p:spPr>
          <a:xfrm>
            <a:off x="1670244" y="2350865"/>
            <a:ext cx="6634200" cy="608400"/>
          </a:xfrm>
        </p:spPr>
        <p:txBody>
          <a:bodyPr>
            <a:normAutofit fontScale="90000"/>
          </a:bodyPr>
          <a:lstStyle/>
          <a:p>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r>
              <a:rPr lang="en-US" sz="2800" dirty="0"/>
              <a:t>An Empirical Analysis of Traceability in the Monero Blockchain</a:t>
            </a:r>
            <a:br>
              <a:rPr lang="en-US" sz="2800" dirty="0"/>
            </a:br>
            <a:r>
              <a:rPr lang="en-US" sz="1600" dirty="0"/>
              <a:t>Authors: Malte Möser, Kyle Soska, Ethan Heilman, Kevin Lee, Henry Heffan, Shashvat Srivastava, Kyle Hogan, Jason Hennessey, Andrew Miller, Arvind Narayanan, and Nicolas Christin</a:t>
            </a:r>
            <a:br>
              <a:rPr lang="en-US" sz="1600" dirty="0"/>
            </a:br>
            <a:r>
              <a:rPr lang="en-US" sz="1600" dirty="0"/>
              <a:t>Published in Proceedings on Privacy Enhancing Technologies, 2018</a:t>
            </a:r>
            <a:br>
              <a:rPr lang="en-US" sz="2800" dirty="0"/>
            </a:br>
            <a:endParaRPr lang="en-US" sz="2800" dirty="0"/>
          </a:p>
        </p:txBody>
      </p:sp>
      <p:sp>
        <p:nvSpPr>
          <p:cNvPr id="3" name="Subtitle 2">
            <a:extLst>
              <a:ext uri="{FF2B5EF4-FFF2-40B4-BE49-F238E27FC236}">
                <a16:creationId xmlns:a16="http://schemas.microsoft.com/office/drawing/2014/main" id="{F79EF052-AD08-4294-A435-3B8815A4E7F4}"/>
              </a:ext>
            </a:extLst>
          </p:cNvPr>
          <p:cNvSpPr>
            <a:spLocks noGrp="1"/>
          </p:cNvSpPr>
          <p:nvPr>
            <p:ph type="subTitle" idx="1"/>
          </p:nvPr>
        </p:nvSpPr>
        <p:spPr>
          <a:xfrm>
            <a:off x="1524248" y="2959265"/>
            <a:ext cx="6634200" cy="386400"/>
          </a:xfrm>
        </p:spPr>
        <p:txBody>
          <a:bodyPr/>
          <a:lstStyle/>
          <a:p>
            <a:r>
              <a:rPr lang="en-US" sz="2000" dirty="0"/>
              <a:t>By Nabila Chowdhury</a:t>
            </a:r>
          </a:p>
          <a:p>
            <a:r>
              <a:rPr lang="en-US" sz="2000" dirty="0"/>
              <a:t>COMP 7570 Blockchain Data Analytics</a:t>
            </a:r>
          </a:p>
        </p:txBody>
      </p:sp>
    </p:spTree>
    <p:extLst>
      <p:ext uri="{BB962C8B-B14F-4D97-AF65-F5344CB8AC3E}">
        <p14:creationId xmlns:p14="http://schemas.microsoft.com/office/powerpoint/2010/main" val="2922566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8254-67DC-429F-9575-38F26E90BA4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38766644-0ADE-4F4E-A1A1-865B6E699BD0}"/>
              </a:ext>
            </a:extLst>
          </p:cNvPr>
          <p:cNvSpPr>
            <a:spLocks noGrp="1"/>
          </p:cNvSpPr>
          <p:nvPr>
            <p:ph type="body" idx="1"/>
          </p:nvPr>
        </p:nvSpPr>
        <p:spPr/>
        <p:txBody>
          <a:bodyPr/>
          <a:lstStyle/>
          <a:p>
            <a:pPr marL="114300" indent="0">
              <a:buNone/>
            </a:pPr>
            <a:endParaRPr lang="en-US" dirty="0"/>
          </a:p>
          <a:p>
            <a:r>
              <a:rPr lang="en-US" dirty="0"/>
              <a:t>Monero is a privacy preserving cryptocurrency system with a current market capitalization of slightly more than a billion dollar.</a:t>
            </a:r>
          </a:p>
          <a:p>
            <a:r>
              <a:rPr lang="en-US" dirty="0"/>
              <a:t>Monero is based on cryptonote protocol which obscures the transaction graph by including chaff transaction inputs called “mixins” </a:t>
            </a:r>
          </a:p>
          <a:p>
            <a:endParaRPr lang="en-US" dirty="0"/>
          </a:p>
          <a:p>
            <a:endParaRPr lang="en-US" dirty="0"/>
          </a:p>
        </p:txBody>
      </p:sp>
      <p:sp>
        <p:nvSpPr>
          <p:cNvPr id="4" name="Slide Number Placeholder 3">
            <a:extLst>
              <a:ext uri="{FF2B5EF4-FFF2-40B4-BE49-F238E27FC236}">
                <a16:creationId xmlns:a16="http://schemas.microsoft.com/office/drawing/2014/main" id="{5C352C11-7221-48A0-BAF2-97DAC26A27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9330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0DA8-D278-40B8-81E6-00DFBC7333B9}"/>
              </a:ext>
            </a:extLst>
          </p:cNvPr>
          <p:cNvSpPr>
            <a:spLocks noGrp="1"/>
          </p:cNvSpPr>
          <p:nvPr>
            <p:ph type="title"/>
          </p:nvPr>
        </p:nvSpPr>
        <p:spPr/>
        <p:txBody>
          <a:bodyPr/>
          <a:lstStyle/>
          <a:p>
            <a:r>
              <a:rPr lang="en-US" dirty="0"/>
              <a:t>Preliminary</a:t>
            </a:r>
          </a:p>
        </p:txBody>
      </p:sp>
      <p:sp>
        <p:nvSpPr>
          <p:cNvPr id="3" name="Text Placeholder 2">
            <a:extLst>
              <a:ext uri="{FF2B5EF4-FFF2-40B4-BE49-F238E27FC236}">
                <a16:creationId xmlns:a16="http://schemas.microsoft.com/office/drawing/2014/main" id="{4D623504-3720-41F5-82C5-F0C1E32867C2}"/>
              </a:ext>
            </a:extLst>
          </p:cNvPr>
          <p:cNvSpPr>
            <a:spLocks noGrp="1"/>
          </p:cNvSpPr>
          <p:nvPr>
            <p:ph type="body" idx="1"/>
          </p:nvPr>
        </p:nvSpPr>
        <p:spPr/>
        <p:txBody>
          <a:bodyPr>
            <a:normAutofit lnSpcReduction="10000"/>
          </a:bodyPr>
          <a:lstStyle/>
          <a:p>
            <a:r>
              <a:rPr lang="en-US" dirty="0"/>
              <a:t>Ransomware</a:t>
            </a:r>
          </a:p>
          <a:p>
            <a:pPr lvl="1"/>
            <a:r>
              <a:rPr lang="en-US" dirty="0"/>
              <a:t>A type of malware that encrypts or locks a victim’s data</a:t>
            </a:r>
          </a:p>
          <a:p>
            <a:pPr lvl="1"/>
            <a:r>
              <a:rPr lang="en-US" dirty="0"/>
              <a:t>Communication using anonymity network (e.g. TOR)</a:t>
            </a:r>
          </a:p>
          <a:p>
            <a:pPr lvl="1"/>
            <a:r>
              <a:rPr lang="en-US" dirty="0"/>
              <a:t>Demands ransom(asks to send certain amount of bitcoins to send a bitcoin address) for decryption tool</a:t>
            </a:r>
          </a:p>
          <a:p>
            <a:pPr lvl="1"/>
            <a:endParaRPr lang="en-US" dirty="0"/>
          </a:p>
        </p:txBody>
      </p:sp>
      <p:sp>
        <p:nvSpPr>
          <p:cNvPr id="4" name="Slide Number Placeholder 3">
            <a:extLst>
              <a:ext uri="{FF2B5EF4-FFF2-40B4-BE49-F238E27FC236}">
                <a16:creationId xmlns:a16="http://schemas.microsoft.com/office/drawing/2014/main" id="{61B6D789-F2DE-4508-8FE7-FA02F13EE6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097881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8254-67DC-429F-9575-38F26E90BA42}"/>
              </a:ext>
            </a:extLst>
          </p:cNvPr>
          <p:cNvSpPr>
            <a:spLocks noGrp="1"/>
          </p:cNvSpPr>
          <p:nvPr>
            <p:ph type="title"/>
          </p:nvPr>
        </p:nvSpPr>
        <p:spPr>
          <a:xfrm>
            <a:off x="1207850" y="842173"/>
            <a:ext cx="6728400" cy="351300"/>
          </a:xfrm>
        </p:spPr>
        <p:txBody>
          <a:bodyPr/>
          <a:lstStyle/>
          <a:p>
            <a:r>
              <a:rPr lang="en-US" dirty="0"/>
              <a:t>Observed Weakness in Mixins:</a:t>
            </a:r>
          </a:p>
        </p:txBody>
      </p:sp>
      <p:sp>
        <p:nvSpPr>
          <p:cNvPr id="3" name="Text Placeholder 2">
            <a:extLst>
              <a:ext uri="{FF2B5EF4-FFF2-40B4-BE49-F238E27FC236}">
                <a16:creationId xmlns:a16="http://schemas.microsoft.com/office/drawing/2014/main" id="{38766644-0ADE-4F4E-A1A1-865B6E699BD0}"/>
              </a:ext>
            </a:extLst>
          </p:cNvPr>
          <p:cNvSpPr>
            <a:spLocks noGrp="1"/>
          </p:cNvSpPr>
          <p:nvPr>
            <p:ph type="body" idx="1"/>
          </p:nvPr>
        </p:nvSpPr>
        <p:spPr>
          <a:xfrm>
            <a:off x="1182497" y="948081"/>
            <a:ext cx="7186587" cy="1012455"/>
          </a:xfrm>
        </p:spPr>
        <p:txBody>
          <a:bodyPr/>
          <a:lstStyle/>
          <a:p>
            <a:pPr marL="114300" indent="0">
              <a:buNone/>
            </a:pPr>
            <a:endParaRPr lang="en-US" sz="1600" dirty="0"/>
          </a:p>
          <a:p>
            <a:r>
              <a:rPr lang="en-US" sz="1600" dirty="0"/>
              <a:t>Prior to February 2017, all monero transactions contain deducible mixins. </a:t>
            </a:r>
          </a:p>
          <a:p>
            <a:r>
              <a:rPr lang="en-US" sz="1600" dirty="0"/>
              <a:t>Mixins are sampled from a distribution that does not resemble real spending behavior.</a:t>
            </a:r>
          </a:p>
          <a:p>
            <a:endParaRPr lang="en-US" sz="1600" dirty="0"/>
          </a:p>
        </p:txBody>
      </p:sp>
      <p:sp>
        <p:nvSpPr>
          <p:cNvPr id="4" name="Slide Number Placeholder 3">
            <a:extLst>
              <a:ext uri="{FF2B5EF4-FFF2-40B4-BE49-F238E27FC236}">
                <a16:creationId xmlns:a16="http://schemas.microsoft.com/office/drawing/2014/main" id="{5C352C11-7221-48A0-BAF2-97DAC26A27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428C2CE7-73C8-44B1-9FF0-A5281574612B}"/>
              </a:ext>
            </a:extLst>
          </p:cNvPr>
          <p:cNvPicPr>
            <a:picLocks noChangeAspect="1"/>
          </p:cNvPicPr>
          <p:nvPr/>
        </p:nvPicPr>
        <p:blipFill>
          <a:blip r:embed="rId2"/>
          <a:stretch>
            <a:fillRect/>
          </a:stretch>
        </p:blipFill>
        <p:spPr>
          <a:xfrm>
            <a:off x="774916" y="1926908"/>
            <a:ext cx="7723625" cy="3152238"/>
          </a:xfrm>
          <a:prstGeom prst="rect">
            <a:avLst/>
          </a:prstGeom>
        </p:spPr>
      </p:pic>
    </p:spTree>
    <p:extLst>
      <p:ext uri="{BB962C8B-B14F-4D97-AF65-F5344CB8AC3E}">
        <p14:creationId xmlns:p14="http://schemas.microsoft.com/office/powerpoint/2010/main" val="1381804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8254-67DC-429F-9575-38F26E90BA42}"/>
              </a:ext>
            </a:extLst>
          </p:cNvPr>
          <p:cNvSpPr>
            <a:spLocks noGrp="1"/>
          </p:cNvSpPr>
          <p:nvPr>
            <p:ph type="title"/>
          </p:nvPr>
        </p:nvSpPr>
        <p:spPr>
          <a:xfrm>
            <a:off x="1207850" y="842173"/>
            <a:ext cx="6728400" cy="351300"/>
          </a:xfrm>
        </p:spPr>
        <p:txBody>
          <a:bodyPr/>
          <a:lstStyle/>
          <a:p>
            <a:r>
              <a:rPr lang="en-US" dirty="0"/>
              <a:t>Real Input is usually the newest:</a:t>
            </a:r>
          </a:p>
        </p:txBody>
      </p:sp>
      <p:sp>
        <p:nvSpPr>
          <p:cNvPr id="3" name="Text Placeholder 2">
            <a:extLst>
              <a:ext uri="{FF2B5EF4-FFF2-40B4-BE49-F238E27FC236}">
                <a16:creationId xmlns:a16="http://schemas.microsoft.com/office/drawing/2014/main" id="{38766644-0ADE-4F4E-A1A1-865B6E699BD0}"/>
              </a:ext>
            </a:extLst>
          </p:cNvPr>
          <p:cNvSpPr>
            <a:spLocks noGrp="1"/>
          </p:cNvSpPr>
          <p:nvPr>
            <p:ph type="body" idx="1"/>
          </p:nvPr>
        </p:nvSpPr>
        <p:spPr>
          <a:xfrm>
            <a:off x="1050761" y="1288994"/>
            <a:ext cx="7186587" cy="769618"/>
          </a:xfrm>
        </p:spPr>
        <p:txBody>
          <a:bodyPr/>
          <a:lstStyle/>
          <a:p>
            <a:pPr marL="114300" indent="0">
              <a:buNone/>
            </a:pPr>
            <a:endParaRPr lang="en-US" sz="1600" dirty="0"/>
          </a:p>
          <a:p>
            <a:r>
              <a:rPr lang="en-US" sz="1600" dirty="0"/>
              <a:t>Authors come to this conclusion based on the results from the deducible </a:t>
            </a:r>
            <a:r>
              <a:rPr lang="en-US" sz="1600" dirty="0" err="1"/>
              <a:t>monero</a:t>
            </a:r>
            <a:r>
              <a:rPr lang="en-US" sz="1600" dirty="0"/>
              <a:t> transactions</a:t>
            </a:r>
          </a:p>
          <a:p>
            <a:endParaRPr lang="en-US" sz="1600" dirty="0"/>
          </a:p>
        </p:txBody>
      </p:sp>
      <p:sp>
        <p:nvSpPr>
          <p:cNvPr id="4" name="Slide Number Placeholder 3">
            <a:extLst>
              <a:ext uri="{FF2B5EF4-FFF2-40B4-BE49-F238E27FC236}">
                <a16:creationId xmlns:a16="http://schemas.microsoft.com/office/drawing/2014/main" id="{5C352C11-7221-48A0-BAF2-97DAC26A27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2E42E226-5423-3A4E-B1D5-B34E5E6D6A9A}"/>
              </a:ext>
            </a:extLst>
          </p:cNvPr>
          <p:cNvPicPr>
            <a:picLocks noChangeAspect="1"/>
          </p:cNvPicPr>
          <p:nvPr/>
        </p:nvPicPr>
        <p:blipFill>
          <a:blip r:embed="rId2"/>
          <a:stretch>
            <a:fillRect/>
          </a:stretch>
        </p:blipFill>
        <p:spPr>
          <a:xfrm>
            <a:off x="87699" y="2195490"/>
            <a:ext cx="8903776" cy="2152692"/>
          </a:xfrm>
          <a:prstGeom prst="rect">
            <a:avLst/>
          </a:prstGeom>
        </p:spPr>
      </p:pic>
    </p:spTree>
    <p:extLst>
      <p:ext uri="{BB962C8B-B14F-4D97-AF65-F5344CB8AC3E}">
        <p14:creationId xmlns:p14="http://schemas.microsoft.com/office/powerpoint/2010/main" val="1408817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8254-67DC-429F-9575-38F26E90BA42}"/>
              </a:ext>
            </a:extLst>
          </p:cNvPr>
          <p:cNvSpPr>
            <a:spLocks noGrp="1"/>
          </p:cNvSpPr>
          <p:nvPr>
            <p:ph type="title"/>
          </p:nvPr>
        </p:nvSpPr>
        <p:spPr>
          <a:xfrm>
            <a:off x="1207850" y="842173"/>
            <a:ext cx="6728400" cy="351300"/>
          </a:xfrm>
        </p:spPr>
        <p:txBody>
          <a:bodyPr/>
          <a:lstStyle/>
          <a:p>
            <a:r>
              <a:rPr lang="en-US" dirty="0"/>
              <a:t>Threat Model:</a:t>
            </a:r>
          </a:p>
        </p:txBody>
      </p:sp>
      <p:sp>
        <p:nvSpPr>
          <p:cNvPr id="3" name="Text Placeholder 2">
            <a:extLst>
              <a:ext uri="{FF2B5EF4-FFF2-40B4-BE49-F238E27FC236}">
                <a16:creationId xmlns:a16="http://schemas.microsoft.com/office/drawing/2014/main" id="{38766644-0ADE-4F4E-A1A1-865B6E699BD0}"/>
              </a:ext>
            </a:extLst>
          </p:cNvPr>
          <p:cNvSpPr>
            <a:spLocks noGrp="1"/>
          </p:cNvSpPr>
          <p:nvPr>
            <p:ph type="body" idx="1"/>
          </p:nvPr>
        </p:nvSpPr>
        <p:spPr>
          <a:xfrm>
            <a:off x="56103" y="2376607"/>
            <a:ext cx="3859335" cy="2026060"/>
          </a:xfrm>
        </p:spPr>
        <p:txBody>
          <a:bodyPr>
            <a:noAutofit/>
          </a:bodyPr>
          <a:lstStyle/>
          <a:p>
            <a:pPr marL="114300" indent="0">
              <a:buNone/>
            </a:pPr>
            <a:endParaRPr lang="en-US" sz="1600" dirty="0"/>
          </a:p>
          <a:p>
            <a:r>
              <a:rPr lang="en-US" sz="1600" dirty="0"/>
              <a:t>Alice has some </a:t>
            </a:r>
            <a:r>
              <a:rPr lang="en-US" sz="1600" dirty="0" err="1"/>
              <a:t>monero</a:t>
            </a:r>
            <a:r>
              <a:rPr lang="en-US" sz="1600" dirty="0"/>
              <a:t> coins</a:t>
            </a:r>
          </a:p>
          <a:p>
            <a:r>
              <a:rPr lang="en-US" sz="1600" dirty="0"/>
              <a:t>Alice wants to conduct a privacy sensitive transaction. So Alice performs a pseudo-anonymous transaction</a:t>
            </a:r>
          </a:p>
          <a:p>
            <a:r>
              <a:rPr lang="en-US" sz="1600" dirty="0"/>
              <a:t>Alice wants that no one should be able to link the transaction back to her </a:t>
            </a:r>
          </a:p>
          <a:p>
            <a:endParaRPr lang="en-US" sz="1600" dirty="0"/>
          </a:p>
        </p:txBody>
      </p:sp>
      <p:sp>
        <p:nvSpPr>
          <p:cNvPr id="4" name="Slide Number Placeholder 3">
            <a:extLst>
              <a:ext uri="{FF2B5EF4-FFF2-40B4-BE49-F238E27FC236}">
                <a16:creationId xmlns:a16="http://schemas.microsoft.com/office/drawing/2014/main" id="{5C352C11-7221-48A0-BAF2-97DAC26A27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7" name="Graphic 6" descr="Female Profile">
            <a:extLst>
              <a:ext uri="{FF2B5EF4-FFF2-40B4-BE49-F238E27FC236}">
                <a16:creationId xmlns:a16="http://schemas.microsoft.com/office/drawing/2014/main" id="{1B8CE1DB-0C12-E547-9DE8-A0A0D7B3B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1085" y="1538478"/>
            <a:ext cx="914400" cy="914400"/>
          </a:xfrm>
          <a:prstGeom prst="rect">
            <a:avLst/>
          </a:prstGeom>
        </p:spPr>
      </p:pic>
      <p:pic>
        <p:nvPicPr>
          <p:cNvPr id="10" name="Graphic 9" descr="Detective">
            <a:extLst>
              <a:ext uri="{FF2B5EF4-FFF2-40B4-BE49-F238E27FC236}">
                <a16:creationId xmlns:a16="http://schemas.microsoft.com/office/drawing/2014/main" id="{64D019D9-0B07-AA46-B32B-8F871011CD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2824" y="1462207"/>
            <a:ext cx="914400" cy="914400"/>
          </a:xfrm>
          <a:prstGeom prst="rect">
            <a:avLst/>
          </a:prstGeom>
        </p:spPr>
      </p:pic>
      <p:sp>
        <p:nvSpPr>
          <p:cNvPr id="11" name="Text Placeholder 2">
            <a:extLst>
              <a:ext uri="{FF2B5EF4-FFF2-40B4-BE49-F238E27FC236}">
                <a16:creationId xmlns:a16="http://schemas.microsoft.com/office/drawing/2014/main" id="{0CE6100B-475E-5D40-AFCB-981AA3162F75}"/>
              </a:ext>
            </a:extLst>
          </p:cNvPr>
          <p:cNvSpPr txBox="1">
            <a:spLocks/>
          </p:cNvSpPr>
          <p:nvPr/>
        </p:nvSpPr>
        <p:spPr>
          <a:xfrm>
            <a:off x="4325112" y="2376607"/>
            <a:ext cx="4535424" cy="220919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Font typeface="Inria Sans Light"/>
              <a:buNone/>
            </a:pPr>
            <a:endParaRPr lang="en-US" sz="1600" dirty="0"/>
          </a:p>
          <a:p>
            <a:r>
              <a:rPr lang="en-US" sz="1600" dirty="0"/>
              <a:t>Attacker has two information: The withdrawal transactions from the exchange (which contain withdrawal information by Alice) and the deposits at the place where Alice conducted the sensitive spending</a:t>
            </a:r>
          </a:p>
          <a:p>
            <a:r>
              <a:rPr lang="en-US" sz="1600" dirty="0"/>
              <a:t>The attacker’s goal is to link the deposit at the spending place to a withdrawal at the exchange</a:t>
            </a:r>
          </a:p>
        </p:txBody>
      </p:sp>
    </p:spTree>
    <p:extLst>
      <p:ext uri="{BB962C8B-B14F-4D97-AF65-F5344CB8AC3E}">
        <p14:creationId xmlns:p14="http://schemas.microsoft.com/office/powerpoint/2010/main" val="101733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F87F-5873-294F-ABFC-E69E4BC64E56}"/>
              </a:ext>
            </a:extLst>
          </p:cNvPr>
          <p:cNvSpPr>
            <a:spLocks noGrp="1"/>
          </p:cNvSpPr>
          <p:nvPr>
            <p:ph type="title"/>
          </p:nvPr>
        </p:nvSpPr>
        <p:spPr>
          <a:xfrm>
            <a:off x="1207850" y="855506"/>
            <a:ext cx="7213774" cy="351300"/>
          </a:xfrm>
        </p:spPr>
        <p:txBody>
          <a:bodyPr/>
          <a:lstStyle/>
          <a:p>
            <a:r>
              <a:rPr lang="en-US" dirty="0"/>
              <a:t>Cryptonote: The privacy model of Monero</a:t>
            </a:r>
          </a:p>
        </p:txBody>
      </p:sp>
      <p:sp>
        <p:nvSpPr>
          <p:cNvPr id="3" name="Text Placeholder 2">
            <a:extLst>
              <a:ext uri="{FF2B5EF4-FFF2-40B4-BE49-F238E27FC236}">
                <a16:creationId xmlns:a16="http://schemas.microsoft.com/office/drawing/2014/main" id="{FB679A32-412D-A54C-9D73-68BF0D57709F}"/>
              </a:ext>
            </a:extLst>
          </p:cNvPr>
          <p:cNvSpPr>
            <a:spLocks noGrp="1"/>
          </p:cNvSpPr>
          <p:nvPr>
            <p:ph type="body" idx="1"/>
          </p:nvPr>
        </p:nvSpPr>
        <p:spPr>
          <a:xfrm>
            <a:off x="1207850" y="1430148"/>
            <a:ext cx="6728400" cy="828420"/>
          </a:xfrm>
        </p:spPr>
        <p:txBody>
          <a:bodyPr/>
          <a:lstStyle/>
          <a:p>
            <a:r>
              <a:rPr lang="en-US" dirty="0"/>
              <a:t>Obscures transaction graph and obstructs traceability. </a:t>
            </a:r>
          </a:p>
        </p:txBody>
      </p:sp>
      <p:sp>
        <p:nvSpPr>
          <p:cNvPr id="4" name="Slide Number Placeholder 3">
            <a:extLst>
              <a:ext uri="{FF2B5EF4-FFF2-40B4-BE49-F238E27FC236}">
                <a16:creationId xmlns:a16="http://schemas.microsoft.com/office/drawing/2014/main" id="{DC9323A9-64AD-4444-A4AC-EC5BB45DDB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8FA4A90F-FC2F-8744-BA3A-1B6313D6B705}"/>
              </a:ext>
            </a:extLst>
          </p:cNvPr>
          <p:cNvPicPr>
            <a:picLocks noChangeAspect="1"/>
          </p:cNvPicPr>
          <p:nvPr/>
        </p:nvPicPr>
        <p:blipFill>
          <a:blip r:embed="rId2"/>
          <a:stretch>
            <a:fillRect/>
          </a:stretch>
        </p:blipFill>
        <p:spPr>
          <a:xfrm>
            <a:off x="3428909" y="1955250"/>
            <a:ext cx="4023452" cy="2961423"/>
          </a:xfrm>
          <a:prstGeom prst="rect">
            <a:avLst/>
          </a:prstGeom>
        </p:spPr>
      </p:pic>
    </p:spTree>
    <p:extLst>
      <p:ext uri="{BB962C8B-B14F-4D97-AF65-F5344CB8AC3E}">
        <p14:creationId xmlns:p14="http://schemas.microsoft.com/office/powerpoint/2010/main" val="2477861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2756-B1CA-F643-8DB6-2779735286B8}"/>
              </a:ext>
            </a:extLst>
          </p:cNvPr>
          <p:cNvSpPr>
            <a:spLocks noGrp="1"/>
          </p:cNvSpPr>
          <p:nvPr>
            <p:ph type="title"/>
          </p:nvPr>
        </p:nvSpPr>
        <p:spPr/>
        <p:txBody>
          <a:bodyPr/>
          <a:lstStyle/>
          <a:p>
            <a:r>
              <a:rPr lang="en-US" dirty="0"/>
              <a:t>Choosing Mixin Values in Cryptonote</a:t>
            </a:r>
          </a:p>
        </p:txBody>
      </p:sp>
      <p:sp>
        <p:nvSpPr>
          <p:cNvPr id="3" name="Text Placeholder 2">
            <a:extLst>
              <a:ext uri="{FF2B5EF4-FFF2-40B4-BE49-F238E27FC236}">
                <a16:creationId xmlns:a16="http://schemas.microsoft.com/office/drawing/2014/main" id="{64C7CDBF-2613-B84E-B89A-1129E679E98D}"/>
              </a:ext>
            </a:extLst>
          </p:cNvPr>
          <p:cNvSpPr>
            <a:spLocks noGrp="1"/>
          </p:cNvSpPr>
          <p:nvPr>
            <p:ph type="body" idx="1"/>
          </p:nvPr>
        </p:nvSpPr>
        <p:spPr>
          <a:xfrm>
            <a:off x="1069785" y="1430148"/>
            <a:ext cx="7570390" cy="535812"/>
          </a:xfrm>
        </p:spPr>
        <p:txBody>
          <a:bodyPr/>
          <a:lstStyle/>
          <a:p>
            <a:r>
              <a:rPr lang="en-US" sz="1600" dirty="0"/>
              <a:t>Initially Monero allowed users to use 0 mixin. However, on Mar 23, 2016, they enforced a 2+ mixin rule which was increased to 4 mixin minimum on Sep 7, 2017</a:t>
            </a:r>
          </a:p>
        </p:txBody>
      </p:sp>
      <p:sp>
        <p:nvSpPr>
          <p:cNvPr id="4" name="Slide Number Placeholder 3">
            <a:extLst>
              <a:ext uri="{FF2B5EF4-FFF2-40B4-BE49-F238E27FC236}">
                <a16:creationId xmlns:a16="http://schemas.microsoft.com/office/drawing/2014/main" id="{A9AED383-DB32-DF41-9680-1D07AA2D97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5" name="Picture 4">
            <a:extLst>
              <a:ext uri="{FF2B5EF4-FFF2-40B4-BE49-F238E27FC236}">
                <a16:creationId xmlns:a16="http://schemas.microsoft.com/office/drawing/2014/main" id="{96FAAB4D-4D00-1A4C-B59F-B20BFB53AAAE}"/>
              </a:ext>
            </a:extLst>
          </p:cNvPr>
          <p:cNvPicPr>
            <a:picLocks noChangeAspect="1"/>
          </p:cNvPicPr>
          <p:nvPr/>
        </p:nvPicPr>
        <p:blipFill>
          <a:blip r:embed="rId2"/>
          <a:stretch>
            <a:fillRect/>
          </a:stretch>
        </p:blipFill>
        <p:spPr>
          <a:xfrm>
            <a:off x="2083051" y="2042290"/>
            <a:ext cx="4977897" cy="2948810"/>
          </a:xfrm>
          <a:prstGeom prst="rect">
            <a:avLst/>
          </a:prstGeom>
        </p:spPr>
      </p:pic>
    </p:spTree>
    <p:extLst>
      <p:ext uri="{BB962C8B-B14F-4D97-AF65-F5344CB8AC3E}">
        <p14:creationId xmlns:p14="http://schemas.microsoft.com/office/powerpoint/2010/main" val="124266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0A24-36E1-8F45-B202-B5477290BA3F}"/>
              </a:ext>
            </a:extLst>
          </p:cNvPr>
          <p:cNvSpPr>
            <a:spLocks noGrp="1"/>
          </p:cNvSpPr>
          <p:nvPr>
            <p:ph type="title"/>
          </p:nvPr>
        </p:nvSpPr>
        <p:spPr/>
        <p:txBody>
          <a:bodyPr/>
          <a:lstStyle/>
          <a:p>
            <a:r>
              <a:rPr lang="en-US" dirty="0"/>
              <a:t>Deducible Monero Transactions</a:t>
            </a:r>
          </a:p>
        </p:txBody>
      </p:sp>
      <p:sp>
        <p:nvSpPr>
          <p:cNvPr id="4" name="Slide Number Placeholder 3">
            <a:extLst>
              <a:ext uri="{FF2B5EF4-FFF2-40B4-BE49-F238E27FC236}">
                <a16:creationId xmlns:a16="http://schemas.microsoft.com/office/drawing/2014/main" id="{AC6E139C-B732-0347-AB32-F3E3975C09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a:extLst>
              <a:ext uri="{FF2B5EF4-FFF2-40B4-BE49-F238E27FC236}">
                <a16:creationId xmlns:a16="http://schemas.microsoft.com/office/drawing/2014/main" id="{2DD58041-B7CE-470D-90EC-D081E9B184C5}"/>
              </a:ext>
            </a:extLst>
          </p:cNvPr>
          <p:cNvPicPr>
            <a:picLocks noChangeAspect="1"/>
          </p:cNvPicPr>
          <p:nvPr/>
        </p:nvPicPr>
        <p:blipFill>
          <a:blip r:embed="rId2"/>
          <a:stretch>
            <a:fillRect/>
          </a:stretch>
        </p:blipFill>
        <p:spPr>
          <a:xfrm>
            <a:off x="1938760" y="1235576"/>
            <a:ext cx="5067615" cy="3755524"/>
          </a:xfrm>
          <a:prstGeom prst="rect">
            <a:avLst/>
          </a:prstGeom>
        </p:spPr>
      </p:pic>
    </p:spTree>
    <p:extLst>
      <p:ext uri="{BB962C8B-B14F-4D97-AF65-F5344CB8AC3E}">
        <p14:creationId xmlns:p14="http://schemas.microsoft.com/office/powerpoint/2010/main" val="3944582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C688-078C-1D4F-8230-34B0AAEB5E6C}"/>
              </a:ext>
            </a:extLst>
          </p:cNvPr>
          <p:cNvSpPr>
            <a:spLocks noGrp="1"/>
          </p:cNvSpPr>
          <p:nvPr>
            <p:ph type="title"/>
          </p:nvPr>
        </p:nvSpPr>
        <p:spPr/>
        <p:txBody>
          <a:bodyPr/>
          <a:lstStyle/>
          <a:p>
            <a:r>
              <a:rPr lang="en-US" dirty="0"/>
              <a:t>Overview of Deducibility </a:t>
            </a:r>
          </a:p>
        </p:txBody>
      </p:sp>
      <p:sp>
        <p:nvSpPr>
          <p:cNvPr id="4" name="Slide Number Placeholder 3">
            <a:extLst>
              <a:ext uri="{FF2B5EF4-FFF2-40B4-BE49-F238E27FC236}">
                <a16:creationId xmlns:a16="http://schemas.microsoft.com/office/drawing/2014/main" id="{9B97B9F8-1340-7342-AA38-D7DDEFC8FC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5" name="Picture 4">
            <a:extLst>
              <a:ext uri="{FF2B5EF4-FFF2-40B4-BE49-F238E27FC236}">
                <a16:creationId xmlns:a16="http://schemas.microsoft.com/office/drawing/2014/main" id="{2AD851FB-D1EB-3043-BF2C-F925F518C1DD}"/>
              </a:ext>
            </a:extLst>
          </p:cNvPr>
          <p:cNvPicPr>
            <a:picLocks noChangeAspect="1"/>
          </p:cNvPicPr>
          <p:nvPr/>
        </p:nvPicPr>
        <p:blipFill>
          <a:blip r:embed="rId2"/>
          <a:stretch>
            <a:fillRect/>
          </a:stretch>
        </p:blipFill>
        <p:spPr>
          <a:xfrm>
            <a:off x="470427" y="1435237"/>
            <a:ext cx="8084611" cy="3463935"/>
          </a:xfrm>
          <a:prstGeom prst="rect">
            <a:avLst/>
          </a:prstGeom>
        </p:spPr>
      </p:pic>
    </p:spTree>
    <p:extLst>
      <p:ext uri="{BB962C8B-B14F-4D97-AF65-F5344CB8AC3E}">
        <p14:creationId xmlns:p14="http://schemas.microsoft.com/office/powerpoint/2010/main" val="361576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C688-078C-1D4F-8230-34B0AAEB5E6C}"/>
              </a:ext>
            </a:extLst>
          </p:cNvPr>
          <p:cNvSpPr>
            <a:spLocks noGrp="1"/>
          </p:cNvSpPr>
          <p:nvPr>
            <p:ph type="title"/>
          </p:nvPr>
        </p:nvSpPr>
        <p:spPr/>
        <p:txBody>
          <a:bodyPr/>
          <a:lstStyle/>
          <a:p>
            <a:r>
              <a:rPr lang="en-US" dirty="0"/>
              <a:t>Overview of Deducibility </a:t>
            </a:r>
          </a:p>
        </p:txBody>
      </p:sp>
      <p:sp>
        <p:nvSpPr>
          <p:cNvPr id="4" name="Slide Number Placeholder 3">
            <a:extLst>
              <a:ext uri="{FF2B5EF4-FFF2-40B4-BE49-F238E27FC236}">
                <a16:creationId xmlns:a16="http://schemas.microsoft.com/office/drawing/2014/main" id="{9B97B9F8-1340-7342-AA38-D7DDEFC8FC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5" name="Picture 4">
            <a:extLst>
              <a:ext uri="{FF2B5EF4-FFF2-40B4-BE49-F238E27FC236}">
                <a16:creationId xmlns:a16="http://schemas.microsoft.com/office/drawing/2014/main" id="{908B045B-6DC3-4CDF-9D6B-C94ADC1225D4}"/>
              </a:ext>
            </a:extLst>
          </p:cNvPr>
          <p:cNvPicPr>
            <a:picLocks noChangeAspect="1"/>
          </p:cNvPicPr>
          <p:nvPr/>
        </p:nvPicPr>
        <p:blipFill>
          <a:blip r:embed="rId2"/>
          <a:stretch>
            <a:fillRect/>
          </a:stretch>
        </p:blipFill>
        <p:spPr>
          <a:xfrm>
            <a:off x="2136161" y="1308951"/>
            <a:ext cx="5238870" cy="3547078"/>
          </a:xfrm>
          <a:prstGeom prst="rect">
            <a:avLst/>
          </a:prstGeom>
        </p:spPr>
      </p:pic>
    </p:spTree>
    <p:extLst>
      <p:ext uri="{BB962C8B-B14F-4D97-AF65-F5344CB8AC3E}">
        <p14:creationId xmlns:p14="http://schemas.microsoft.com/office/powerpoint/2010/main" val="216570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FB3A-1A15-FD4D-A339-0DA05EFEE2EB}"/>
              </a:ext>
            </a:extLst>
          </p:cNvPr>
          <p:cNvSpPr>
            <a:spLocks noGrp="1"/>
          </p:cNvSpPr>
          <p:nvPr>
            <p:ph type="title"/>
          </p:nvPr>
        </p:nvSpPr>
        <p:spPr/>
        <p:txBody>
          <a:bodyPr/>
          <a:lstStyle/>
          <a:p>
            <a:r>
              <a:rPr lang="en-US" dirty="0"/>
              <a:t>The guess-newest heuristic</a:t>
            </a:r>
          </a:p>
        </p:txBody>
      </p:sp>
      <p:sp>
        <p:nvSpPr>
          <p:cNvPr id="3" name="Text Placeholder 2">
            <a:extLst>
              <a:ext uri="{FF2B5EF4-FFF2-40B4-BE49-F238E27FC236}">
                <a16:creationId xmlns:a16="http://schemas.microsoft.com/office/drawing/2014/main" id="{C9708411-8836-AE41-9E88-585744494299}"/>
              </a:ext>
            </a:extLst>
          </p:cNvPr>
          <p:cNvSpPr>
            <a:spLocks noGrp="1"/>
          </p:cNvSpPr>
          <p:nvPr>
            <p:ph type="body" idx="1"/>
          </p:nvPr>
        </p:nvSpPr>
        <p:spPr>
          <a:xfrm>
            <a:off x="1207850" y="1430148"/>
            <a:ext cx="6728400" cy="709548"/>
          </a:xfrm>
        </p:spPr>
        <p:txBody>
          <a:bodyPr/>
          <a:lstStyle/>
          <a:p>
            <a:r>
              <a:rPr lang="en-US" sz="1400" dirty="0"/>
              <a:t>Among the inputs, usually the newest one is the real input, and the older ones are chaff inputs. </a:t>
            </a:r>
          </a:p>
          <a:p>
            <a:r>
              <a:rPr lang="en-US" sz="1400" dirty="0"/>
              <a:t>In order to validate the heuristic, the authors run a monte carlo simulation. </a:t>
            </a:r>
          </a:p>
        </p:txBody>
      </p:sp>
      <p:sp>
        <p:nvSpPr>
          <p:cNvPr id="4" name="Slide Number Placeholder 3">
            <a:extLst>
              <a:ext uri="{FF2B5EF4-FFF2-40B4-BE49-F238E27FC236}">
                <a16:creationId xmlns:a16="http://schemas.microsoft.com/office/drawing/2014/main" id="{26F5F8D5-662F-9946-8C5E-40EEBB74D9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E650EBBE-B9D8-C640-8202-33C83F07FE2A}"/>
              </a:ext>
            </a:extLst>
          </p:cNvPr>
          <p:cNvPicPr>
            <a:picLocks noChangeAspect="1"/>
          </p:cNvPicPr>
          <p:nvPr/>
        </p:nvPicPr>
        <p:blipFill>
          <a:blip r:embed="rId2"/>
          <a:stretch>
            <a:fillRect/>
          </a:stretch>
        </p:blipFill>
        <p:spPr>
          <a:xfrm>
            <a:off x="1508760" y="2232964"/>
            <a:ext cx="6529557" cy="2758136"/>
          </a:xfrm>
          <a:prstGeom prst="rect">
            <a:avLst/>
          </a:prstGeom>
        </p:spPr>
      </p:pic>
    </p:spTree>
    <p:extLst>
      <p:ext uri="{BB962C8B-B14F-4D97-AF65-F5344CB8AC3E}">
        <p14:creationId xmlns:p14="http://schemas.microsoft.com/office/powerpoint/2010/main" val="1722692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BB24-8A2F-0242-AA73-A20A08BE3347}"/>
              </a:ext>
            </a:extLst>
          </p:cNvPr>
          <p:cNvSpPr>
            <a:spLocks noGrp="1"/>
          </p:cNvSpPr>
          <p:nvPr>
            <p:ph type="title"/>
          </p:nvPr>
        </p:nvSpPr>
        <p:spPr/>
        <p:txBody>
          <a:bodyPr/>
          <a:lstStyle/>
          <a:p>
            <a:r>
              <a:rPr lang="en-US" dirty="0"/>
              <a:t>Mining Characterization in Monero</a:t>
            </a:r>
          </a:p>
        </p:txBody>
      </p:sp>
      <p:sp>
        <p:nvSpPr>
          <p:cNvPr id="3" name="Text Placeholder 2">
            <a:extLst>
              <a:ext uri="{FF2B5EF4-FFF2-40B4-BE49-F238E27FC236}">
                <a16:creationId xmlns:a16="http://schemas.microsoft.com/office/drawing/2014/main" id="{D46895A6-C127-A040-A461-9A548C27109B}"/>
              </a:ext>
            </a:extLst>
          </p:cNvPr>
          <p:cNvSpPr>
            <a:spLocks noGrp="1"/>
          </p:cNvSpPr>
          <p:nvPr>
            <p:ph type="body" idx="1"/>
          </p:nvPr>
        </p:nvSpPr>
        <p:spPr>
          <a:xfrm>
            <a:off x="1207850" y="1430148"/>
            <a:ext cx="2257726" cy="3425316"/>
          </a:xfrm>
        </p:spPr>
        <p:txBody>
          <a:bodyPr/>
          <a:lstStyle/>
          <a:p>
            <a:r>
              <a:rPr lang="en-US" sz="1400" dirty="0"/>
              <a:t>Normal Transactions follow closely the line of all transactions</a:t>
            </a:r>
          </a:p>
          <a:p>
            <a:endParaRPr lang="en-US" sz="1400" dirty="0"/>
          </a:p>
          <a:p>
            <a:r>
              <a:rPr lang="en-US" sz="1400" dirty="0"/>
              <a:t>After mid 2016, when the 2+ mixin rule was enforced, number of transactions increased</a:t>
            </a:r>
          </a:p>
          <a:p>
            <a:endParaRPr lang="en-US" sz="1400" dirty="0"/>
          </a:p>
          <a:p>
            <a:r>
              <a:rPr lang="en-US" sz="1400" dirty="0"/>
              <a:t>Number of transaction increases caused the monero exchange price to increase</a:t>
            </a:r>
          </a:p>
        </p:txBody>
      </p:sp>
      <p:sp>
        <p:nvSpPr>
          <p:cNvPr id="4" name="Slide Number Placeholder 3">
            <a:extLst>
              <a:ext uri="{FF2B5EF4-FFF2-40B4-BE49-F238E27FC236}">
                <a16:creationId xmlns:a16="http://schemas.microsoft.com/office/drawing/2014/main" id="{4F56D3F2-9D23-204A-807A-9D63D8EACF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5" name="Picture 4">
            <a:extLst>
              <a:ext uri="{FF2B5EF4-FFF2-40B4-BE49-F238E27FC236}">
                <a16:creationId xmlns:a16="http://schemas.microsoft.com/office/drawing/2014/main" id="{B97D338E-6855-154F-8132-1538F825CF37}"/>
              </a:ext>
            </a:extLst>
          </p:cNvPr>
          <p:cNvPicPr>
            <a:picLocks noChangeAspect="1"/>
          </p:cNvPicPr>
          <p:nvPr/>
        </p:nvPicPr>
        <p:blipFill>
          <a:blip r:embed="rId2"/>
          <a:stretch>
            <a:fillRect/>
          </a:stretch>
        </p:blipFill>
        <p:spPr>
          <a:xfrm>
            <a:off x="3984301" y="1330926"/>
            <a:ext cx="4831524" cy="2913634"/>
          </a:xfrm>
          <a:prstGeom prst="rect">
            <a:avLst/>
          </a:prstGeom>
        </p:spPr>
      </p:pic>
    </p:spTree>
    <p:extLst>
      <p:ext uri="{BB962C8B-B14F-4D97-AF65-F5344CB8AC3E}">
        <p14:creationId xmlns:p14="http://schemas.microsoft.com/office/powerpoint/2010/main" val="101841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0DA8-D278-40B8-81E6-00DFBC7333B9}"/>
              </a:ext>
            </a:extLst>
          </p:cNvPr>
          <p:cNvSpPr>
            <a:spLocks noGrp="1"/>
          </p:cNvSpPr>
          <p:nvPr>
            <p:ph type="title"/>
          </p:nvPr>
        </p:nvSpPr>
        <p:spPr/>
        <p:txBody>
          <a:bodyPr/>
          <a:lstStyle/>
          <a:p>
            <a:r>
              <a:rPr lang="en-US" dirty="0"/>
              <a:t>Preliminary</a:t>
            </a:r>
          </a:p>
        </p:txBody>
      </p:sp>
      <p:sp>
        <p:nvSpPr>
          <p:cNvPr id="3" name="Text Placeholder 2">
            <a:extLst>
              <a:ext uri="{FF2B5EF4-FFF2-40B4-BE49-F238E27FC236}">
                <a16:creationId xmlns:a16="http://schemas.microsoft.com/office/drawing/2014/main" id="{4D623504-3720-41F5-82C5-F0C1E32867C2}"/>
              </a:ext>
            </a:extLst>
          </p:cNvPr>
          <p:cNvSpPr>
            <a:spLocks noGrp="1"/>
          </p:cNvSpPr>
          <p:nvPr>
            <p:ph type="body" idx="1"/>
          </p:nvPr>
        </p:nvSpPr>
        <p:spPr/>
        <p:txBody>
          <a:bodyPr/>
          <a:lstStyle/>
          <a:p>
            <a:r>
              <a:rPr lang="en-US" dirty="0"/>
              <a:t>Bitcoin Graph Model</a:t>
            </a:r>
          </a:p>
          <a:p>
            <a:pPr lvl="1"/>
            <a:r>
              <a:rPr lang="en-US" dirty="0"/>
              <a:t>Bitcoin graph as a heterogeneous network with two node types: addresses and transactions.</a:t>
            </a:r>
          </a:p>
          <a:p>
            <a:pPr lvl="1"/>
            <a:r>
              <a:rPr lang="en-US" dirty="0"/>
              <a:t>A directed weighted graph G = (V, E, B)</a:t>
            </a:r>
          </a:p>
          <a:p>
            <a:pPr lvl="1"/>
            <a:r>
              <a:rPr lang="en-US" dirty="0"/>
              <a:t>Each address node is linked via a transaction node to another address node</a:t>
            </a:r>
          </a:p>
        </p:txBody>
      </p:sp>
      <p:sp>
        <p:nvSpPr>
          <p:cNvPr id="4" name="Slide Number Placeholder 3">
            <a:extLst>
              <a:ext uri="{FF2B5EF4-FFF2-40B4-BE49-F238E27FC236}">
                <a16:creationId xmlns:a16="http://schemas.microsoft.com/office/drawing/2014/main" id="{61B6D789-F2DE-4508-8FE7-FA02F13EE6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169556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8EF4-4BDF-DA4A-8595-C3BAFB160895}"/>
              </a:ext>
            </a:extLst>
          </p:cNvPr>
          <p:cNvSpPr>
            <a:spLocks noGrp="1"/>
          </p:cNvSpPr>
          <p:nvPr>
            <p:ph type="title"/>
          </p:nvPr>
        </p:nvSpPr>
        <p:spPr/>
        <p:txBody>
          <a:bodyPr/>
          <a:lstStyle/>
          <a:p>
            <a:r>
              <a:rPr lang="en-US" dirty="0"/>
              <a:t>Counter Measures: Matching the actual distribution</a:t>
            </a:r>
          </a:p>
        </p:txBody>
      </p:sp>
      <p:sp>
        <p:nvSpPr>
          <p:cNvPr id="3" name="Text Placeholder 2">
            <a:extLst>
              <a:ext uri="{FF2B5EF4-FFF2-40B4-BE49-F238E27FC236}">
                <a16:creationId xmlns:a16="http://schemas.microsoft.com/office/drawing/2014/main" id="{92CE1933-72CA-C948-8AFE-F72CF7AA5FA1}"/>
              </a:ext>
            </a:extLst>
          </p:cNvPr>
          <p:cNvSpPr>
            <a:spLocks noGrp="1"/>
          </p:cNvSpPr>
          <p:nvPr>
            <p:ph type="body" idx="1"/>
          </p:nvPr>
        </p:nvSpPr>
        <p:spPr>
          <a:xfrm>
            <a:off x="1069537" y="1551900"/>
            <a:ext cx="2477182" cy="3033900"/>
          </a:xfrm>
        </p:spPr>
        <p:txBody>
          <a:bodyPr/>
          <a:lstStyle/>
          <a:p>
            <a:r>
              <a:rPr lang="en-US" sz="1400" dirty="0"/>
              <a:t>Instead of randomly choosing mixins, the authors chose mixins from the distribution that matches the real inputs spend-time behavior and thus difficult to identify. This is called Fitted Mixin Sampling Distribution</a:t>
            </a:r>
          </a:p>
          <a:p>
            <a:endParaRPr lang="en-US" sz="1400" dirty="0"/>
          </a:p>
          <a:p>
            <a:r>
              <a:rPr lang="en-US" sz="1400" dirty="0"/>
              <a:t>Proposed method increases untraceability, however, still can not reach ideal level</a:t>
            </a:r>
          </a:p>
        </p:txBody>
      </p:sp>
      <p:sp>
        <p:nvSpPr>
          <p:cNvPr id="4" name="Slide Number Placeholder 3">
            <a:extLst>
              <a:ext uri="{FF2B5EF4-FFF2-40B4-BE49-F238E27FC236}">
                <a16:creationId xmlns:a16="http://schemas.microsoft.com/office/drawing/2014/main" id="{9DDB8F14-D445-9F42-A480-D5D80A1D23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5" name="Picture 4">
            <a:extLst>
              <a:ext uri="{FF2B5EF4-FFF2-40B4-BE49-F238E27FC236}">
                <a16:creationId xmlns:a16="http://schemas.microsoft.com/office/drawing/2014/main" id="{BAFCA76C-9A96-40CC-A7BF-A408FA382FE6}"/>
              </a:ext>
            </a:extLst>
          </p:cNvPr>
          <p:cNvPicPr>
            <a:picLocks noChangeAspect="1"/>
          </p:cNvPicPr>
          <p:nvPr/>
        </p:nvPicPr>
        <p:blipFill>
          <a:blip r:embed="rId3"/>
          <a:stretch>
            <a:fillRect/>
          </a:stretch>
        </p:blipFill>
        <p:spPr>
          <a:xfrm>
            <a:off x="3844433" y="1090725"/>
            <a:ext cx="4711075" cy="3712745"/>
          </a:xfrm>
          <a:prstGeom prst="rect">
            <a:avLst/>
          </a:prstGeom>
        </p:spPr>
      </p:pic>
    </p:spTree>
    <p:extLst>
      <p:ext uri="{BB962C8B-B14F-4D97-AF65-F5344CB8AC3E}">
        <p14:creationId xmlns:p14="http://schemas.microsoft.com/office/powerpoint/2010/main" val="1957647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8EF4-4BDF-DA4A-8595-C3BAFB160895}"/>
              </a:ext>
            </a:extLst>
          </p:cNvPr>
          <p:cNvSpPr>
            <a:spLocks noGrp="1"/>
          </p:cNvSpPr>
          <p:nvPr>
            <p:ph type="title"/>
          </p:nvPr>
        </p:nvSpPr>
        <p:spPr>
          <a:xfrm>
            <a:off x="1207850" y="855506"/>
            <a:ext cx="7168054" cy="351300"/>
          </a:xfrm>
        </p:spPr>
        <p:txBody>
          <a:bodyPr/>
          <a:lstStyle/>
          <a:p>
            <a:r>
              <a:rPr lang="en-US" dirty="0"/>
              <a:t>Counter Measures: Binned Mixin Sampling</a:t>
            </a:r>
          </a:p>
        </p:txBody>
      </p:sp>
      <p:sp>
        <p:nvSpPr>
          <p:cNvPr id="3" name="Text Placeholder 2">
            <a:extLst>
              <a:ext uri="{FF2B5EF4-FFF2-40B4-BE49-F238E27FC236}">
                <a16:creationId xmlns:a16="http://schemas.microsoft.com/office/drawing/2014/main" id="{92CE1933-72CA-C948-8AFE-F72CF7AA5FA1}"/>
              </a:ext>
            </a:extLst>
          </p:cNvPr>
          <p:cNvSpPr>
            <a:spLocks noGrp="1"/>
          </p:cNvSpPr>
          <p:nvPr>
            <p:ph type="body" idx="1"/>
          </p:nvPr>
        </p:nvSpPr>
        <p:spPr>
          <a:xfrm>
            <a:off x="1034114" y="1401767"/>
            <a:ext cx="2001694" cy="3446857"/>
          </a:xfrm>
        </p:spPr>
        <p:txBody>
          <a:bodyPr/>
          <a:lstStyle/>
          <a:p>
            <a:r>
              <a:rPr lang="en-US" sz="1400" dirty="0"/>
              <a:t>An input spends an output and references it to two or more bins</a:t>
            </a:r>
          </a:p>
          <a:p>
            <a:endParaRPr lang="en-US" sz="1400" dirty="0"/>
          </a:p>
          <a:p>
            <a:r>
              <a:rPr lang="en-US" sz="1400" dirty="0"/>
              <a:t>Since there are more than 1 bins involved an attacker can not actively find out where the mixin inputs will be coming from and thereby fails to isolate the actual input in the next transactions</a:t>
            </a:r>
          </a:p>
        </p:txBody>
      </p:sp>
      <p:sp>
        <p:nvSpPr>
          <p:cNvPr id="4" name="Slide Number Placeholder 3">
            <a:extLst>
              <a:ext uri="{FF2B5EF4-FFF2-40B4-BE49-F238E27FC236}">
                <a16:creationId xmlns:a16="http://schemas.microsoft.com/office/drawing/2014/main" id="{9DDB8F14-D445-9F42-A480-D5D80A1D23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5" name="Picture 4">
            <a:extLst>
              <a:ext uri="{FF2B5EF4-FFF2-40B4-BE49-F238E27FC236}">
                <a16:creationId xmlns:a16="http://schemas.microsoft.com/office/drawing/2014/main" id="{7F4ECF8D-6521-2D41-B89A-7817297274D3}"/>
              </a:ext>
            </a:extLst>
          </p:cNvPr>
          <p:cNvPicPr>
            <a:picLocks noChangeAspect="1"/>
          </p:cNvPicPr>
          <p:nvPr/>
        </p:nvPicPr>
        <p:blipFill>
          <a:blip r:embed="rId2"/>
          <a:stretch>
            <a:fillRect/>
          </a:stretch>
        </p:blipFill>
        <p:spPr>
          <a:xfrm>
            <a:off x="3806570" y="1588035"/>
            <a:ext cx="5184905" cy="2339964"/>
          </a:xfrm>
          <a:prstGeom prst="rect">
            <a:avLst/>
          </a:prstGeom>
        </p:spPr>
      </p:pic>
    </p:spTree>
    <p:extLst>
      <p:ext uri="{BB962C8B-B14F-4D97-AF65-F5344CB8AC3E}">
        <p14:creationId xmlns:p14="http://schemas.microsoft.com/office/powerpoint/2010/main" val="4019079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8EF4-4BDF-DA4A-8595-C3BAFB160895}"/>
              </a:ext>
            </a:extLst>
          </p:cNvPr>
          <p:cNvSpPr>
            <a:spLocks noGrp="1"/>
          </p:cNvSpPr>
          <p:nvPr>
            <p:ph type="title"/>
          </p:nvPr>
        </p:nvSpPr>
        <p:spPr>
          <a:xfrm>
            <a:off x="1207850" y="855506"/>
            <a:ext cx="7168054" cy="351300"/>
          </a:xfrm>
        </p:spPr>
        <p:txBody>
          <a:bodyPr/>
          <a:lstStyle/>
          <a:p>
            <a:r>
              <a:rPr lang="en-US" dirty="0"/>
              <a:t>Discussion and Recommendations:</a:t>
            </a:r>
          </a:p>
        </p:txBody>
      </p:sp>
      <p:sp>
        <p:nvSpPr>
          <p:cNvPr id="3" name="Text Placeholder 2">
            <a:extLst>
              <a:ext uri="{FF2B5EF4-FFF2-40B4-BE49-F238E27FC236}">
                <a16:creationId xmlns:a16="http://schemas.microsoft.com/office/drawing/2014/main" id="{92CE1933-72CA-C948-8AFE-F72CF7AA5FA1}"/>
              </a:ext>
            </a:extLst>
          </p:cNvPr>
          <p:cNvSpPr>
            <a:spLocks noGrp="1"/>
          </p:cNvSpPr>
          <p:nvPr>
            <p:ph type="body" idx="1"/>
          </p:nvPr>
        </p:nvSpPr>
        <p:spPr>
          <a:xfrm>
            <a:off x="1034114" y="1401768"/>
            <a:ext cx="6811438" cy="3033900"/>
          </a:xfrm>
        </p:spPr>
        <p:txBody>
          <a:bodyPr/>
          <a:lstStyle/>
          <a:p>
            <a:r>
              <a:rPr lang="en-CA" sz="2000" dirty="0"/>
              <a:t>The mixing sampling distribution should be modified to closer match the real distribution</a:t>
            </a:r>
          </a:p>
          <a:p>
            <a:endParaRPr lang="en-US" sz="2000" dirty="0"/>
          </a:p>
          <a:p>
            <a:r>
              <a:rPr lang="en-CA" sz="2000" dirty="0"/>
              <a:t>Avoid including publicly deanonymized transaction outputs as mixins</a:t>
            </a:r>
          </a:p>
          <a:p>
            <a:endParaRPr lang="en-CA" sz="2000" dirty="0"/>
          </a:p>
          <a:p>
            <a:r>
              <a:rPr lang="en-CA" sz="2000" dirty="0"/>
              <a:t>Monero users should be warned that their prior transactions are likely vulnerable to tracing analysis</a:t>
            </a:r>
            <a:endParaRPr lang="en-US" sz="2000" dirty="0"/>
          </a:p>
        </p:txBody>
      </p:sp>
      <p:sp>
        <p:nvSpPr>
          <p:cNvPr id="4" name="Slide Number Placeholder 3">
            <a:extLst>
              <a:ext uri="{FF2B5EF4-FFF2-40B4-BE49-F238E27FC236}">
                <a16:creationId xmlns:a16="http://schemas.microsoft.com/office/drawing/2014/main" id="{9DDB8F14-D445-9F42-A480-D5D80A1D23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93032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4B93-C2B6-B747-A0EC-F863BBC5A57C}"/>
              </a:ext>
            </a:extLst>
          </p:cNvPr>
          <p:cNvSpPr>
            <a:spLocks noGrp="1"/>
          </p:cNvSpPr>
          <p:nvPr>
            <p:ph type="title"/>
          </p:nvPr>
        </p:nvSpPr>
        <p:spPr/>
        <p:txBody>
          <a:bodyPr/>
          <a:lstStyle/>
          <a:p>
            <a:r>
              <a:rPr lang="en-US" dirty="0"/>
              <a:t>Questions for Audience</a:t>
            </a:r>
          </a:p>
        </p:txBody>
      </p:sp>
      <p:sp>
        <p:nvSpPr>
          <p:cNvPr id="3" name="Text Placeholder 2">
            <a:extLst>
              <a:ext uri="{FF2B5EF4-FFF2-40B4-BE49-F238E27FC236}">
                <a16:creationId xmlns:a16="http://schemas.microsoft.com/office/drawing/2014/main" id="{2F8368B8-7A15-264D-BE2F-F75E65317B8E}"/>
              </a:ext>
            </a:extLst>
          </p:cNvPr>
          <p:cNvSpPr>
            <a:spLocks noGrp="1"/>
          </p:cNvSpPr>
          <p:nvPr>
            <p:ph type="body" idx="1"/>
          </p:nvPr>
        </p:nvSpPr>
        <p:spPr/>
        <p:txBody>
          <a:bodyPr/>
          <a:lstStyle/>
          <a:p>
            <a:r>
              <a:rPr lang="en-US" dirty="0"/>
              <a:t>How is effective untraceability is related to guessing entropy?</a:t>
            </a:r>
          </a:p>
          <a:p>
            <a:r>
              <a:rPr lang="en-US" dirty="0"/>
              <a:t>Why the ideal effective untraceability set is linearly related to the number of mixins?</a:t>
            </a:r>
          </a:p>
        </p:txBody>
      </p:sp>
      <p:sp>
        <p:nvSpPr>
          <p:cNvPr id="4" name="Slide Number Placeholder 3">
            <a:extLst>
              <a:ext uri="{FF2B5EF4-FFF2-40B4-BE49-F238E27FC236}">
                <a16:creationId xmlns:a16="http://schemas.microsoft.com/office/drawing/2014/main" id="{19EBC815-369C-4047-ABCF-59DAE86009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916559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445980" y="1933664"/>
            <a:ext cx="4409254" cy="9705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br>
              <a:rPr lang="en" sz="6800" dirty="0"/>
            </a:br>
            <a:br>
              <a:rPr lang="en" sz="6800" dirty="0"/>
            </a:br>
            <a:br>
              <a:rPr lang="en" sz="6800" dirty="0"/>
            </a:br>
            <a:r>
              <a:rPr lang="en" sz="6800" dirty="0"/>
              <a:t>T</a:t>
            </a:r>
            <a:r>
              <a:rPr lang="en-US" sz="6800" dirty="0"/>
              <a:t>hank You</a:t>
            </a:r>
            <a:endParaRPr sz="6800" dirty="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36D26-6E5D-4D48-ABCB-46474C7121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4" name="Picture 3">
            <a:extLst>
              <a:ext uri="{FF2B5EF4-FFF2-40B4-BE49-F238E27FC236}">
                <a16:creationId xmlns:a16="http://schemas.microsoft.com/office/drawing/2014/main" id="{8698449F-C6F6-4381-8A5B-D4A575203285}"/>
              </a:ext>
            </a:extLst>
          </p:cNvPr>
          <p:cNvPicPr>
            <a:picLocks noChangeAspect="1"/>
          </p:cNvPicPr>
          <p:nvPr/>
        </p:nvPicPr>
        <p:blipFill>
          <a:blip r:embed="rId2"/>
          <a:stretch>
            <a:fillRect/>
          </a:stretch>
        </p:blipFill>
        <p:spPr>
          <a:xfrm>
            <a:off x="860612" y="260577"/>
            <a:ext cx="7184571" cy="4622345"/>
          </a:xfrm>
          <a:prstGeom prst="rect">
            <a:avLst/>
          </a:prstGeom>
        </p:spPr>
      </p:pic>
    </p:spTree>
    <p:extLst>
      <p:ext uri="{BB962C8B-B14F-4D97-AF65-F5344CB8AC3E}">
        <p14:creationId xmlns:p14="http://schemas.microsoft.com/office/powerpoint/2010/main" val="3135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D7A5-B054-4DC8-ACAD-F8525116BF6E}"/>
              </a:ext>
            </a:extLst>
          </p:cNvPr>
          <p:cNvSpPr>
            <a:spLocks noGrp="1"/>
          </p:cNvSpPr>
          <p:nvPr>
            <p:ph type="title"/>
          </p:nvPr>
        </p:nvSpPr>
        <p:spPr/>
        <p:txBody>
          <a:bodyPr>
            <a:normAutofit fontScale="90000"/>
          </a:bodyPr>
          <a:lstStyle/>
          <a:p>
            <a:r>
              <a:rPr lang="en-US" dirty="0"/>
              <a:t>Methodology- Graph Features for Classification</a:t>
            </a:r>
          </a:p>
        </p:txBody>
      </p:sp>
      <p:sp>
        <p:nvSpPr>
          <p:cNvPr id="3" name="Text Placeholder 2">
            <a:extLst>
              <a:ext uri="{FF2B5EF4-FFF2-40B4-BE49-F238E27FC236}">
                <a16:creationId xmlns:a16="http://schemas.microsoft.com/office/drawing/2014/main" id="{045EB594-43BC-4E23-9CBC-BED956F42F58}"/>
              </a:ext>
            </a:extLst>
          </p:cNvPr>
          <p:cNvSpPr>
            <a:spLocks noGrp="1"/>
          </p:cNvSpPr>
          <p:nvPr>
            <p:ph type="body" idx="1"/>
          </p:nvPr>
        </p:nvSpPr>
        <p:spPr/>
        <p:txBody>
          <a:bodyPr/>
          <a:lstStyle/>
          <a:p>
            <a:pPr marL="114300" indent="0">
              <a:buNone/>
            </a:pPr>
            <a:endParaRPr lang="en-US" dirty="0"/>
          </a:p>
          <a:p>
            <a:r>
              <a:rPr lang="en-US" b="1" dirty="0"/>
              <a:t>Income</a:t>
            </a:r>
            <a:r>
              <a:rPr lang="en-US" dirty="0"/>
              <a:t> of an address u is the total amount of coins output to u</a:t>
            </a:r>
          </a:p>
        </p:txBody>
      </p:sp>
      <p:sp>
        <p:nvSpPr>
          <p:cNvPr id="4" name="Text Placeholder 3">
            <a:extLst>
              <a:ext uri="{FF2B5EF4-FFF2-40B4-BE49-F238E27FC236}">
                <a16:creationId xmlns:a16="http://schemas.microsoft.com/office/drawing/2014/main" id="{E415E99C-A377-43C7-A9C5-A3BB20A5E3DD}"/>
              </a:ext>
            </a:extLst>
          </p:cNvPr>
          <p:cNvSpPr>
            <a:spLocks noGrp="1"/>
          </p:cNvSpPr>
          <p:nvPr>
            <p:ph type="body" idx="2"/>
          </p:nvPr>
        </p:nvSpPr>
        <p:spPr>
          <a:xfrm>
            <a:off x="3512976" y="1759000"/>
            <a:ext cx="2085900" cy="3037200"/>
          </a:xfrm>
        </p:spPr>
        <p:txBody>
          <a:bodyPr/>
          <a:lstStyle/>
          <a:p>
            <a:r>
              <a:rPr lang="en-US" b="1" dirty="0"/>
              <a:t>Neighbors</a:t>
            </a:r>
            <a:r>
              <a:rPr lang="en-US" dirty="0"/>
              <a:t> of an address u is the number of transactions which have u as one of its output addresses</a:t>
            </a:r>
          </a:p>
        </p:txBody>
      </p:sp>
      <p:sp>
        <p:nvSpPr>
          <p:cNvPr id="5" name="Text Placeholder 4">
            <a:extLst>
              <a:ext uri="{FF2B5EF4-FFF2-40B4-BE49-F238E27FC236}">
                <a16:creationId xmlns:a16="http://schemas.microsoft.com/office/drawing/2014/main" id="{C70A3DB6-71FE-40C9-901B-D53EF6151D7D}"/>
              </a:ext>
            </a:extLst>
          </p:cNvPr>
          <p:cNvSpPr>
            <a:spLocks noGrp="1"/>
          </p:cNvSpPr>
          <p:nvPr>
            <p:ph type="body" idx="3"/>
          </p:nvPr>
        </p:nvSpPr>
        <p:spPr>
          <a:xfrm>
            <a:off x="5818102" y="1742067"/>
            <a:ext cx="2085900" cy="3037200"/>
          </a:xfrm>
        </p:spPr>
        <p:txBody>
          <a:bodyPr/>
          <a:lstStyle/>
          <a:p>
            <a:r>
              <a:rPr lang="en-US" b="1" dirty="0"/>
              <a:t>Weight</a:t>
            </a:r>
            <a:r>
              <a:rPr lang="en-US" dirty="0"/>
              <a:t> of an address u, W</a:t>
            </a:r>
            <a:r>
              <a:rPr lang="en-US" baseline="-25000" dirty="0"/>
              <a:t>u</a:t>
            </a:r>
            <a:r>
              <a:rPr lang="en-US" dirty="0"/>
              <a:t>, is defined as the sum of fraction of coins that originate from a starter transaction and reach u</a:t>
            </a:r>
          </a:p>
        </p:txBody>
      </p:sp>
      <p:sp>
        <p:nvSpPr>
          <p:cNvPr id="6" name="Slide Number Placeholder 5">
            <a:extLst>
              <a:ext uri="{FF2B5EF4-FFF2-40B4-BE49-F238E27FC236}">
                <a16:creationId xmlns:a16="http://schemas.microsoft.com/office/drawing/2014/main" id="{89B2803E-919C-4044-9456-7C9C81D6F9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02237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D7A5-B054-4DC8-ACAD-F8525116BF6E}"/>
              </a:ext>
            </a:extLst>
          </p:cNvPr>
          <p:cNvSpPr>
            <a:spLocks noGrp="1"/>
          </p:cNvSpPr>
          <p:nvPr>
            <p:ph type="title"/>
          </p:nvPr>
        </p:nvSpPr>
        <p:spPr/>
        <p:txBody>
          <a:bodyPr/>
          <a:lstStyle/>
          <a:p>
            <a:r>
              <a:rPr lang="en-US" dirty="0"/>
              <a:t>Methodology- Graph Features</a:t>
            </a:r>
          </a:p>
        </p:txBody>
      </p:sp>
      <p:sp>
        <p:nvSpPr>
          <p:cNvPr id="3" name="Text Placeholder 2">
            <a:extLst>
              <a:ext uri="{FF2B5EF4-FFF2-40B4-BE49-F238E27FC236}">
                <a16:creationId xmlns:a16="http://schemas.microsoft.com/office/drawing/2014/main" id="{045EB594-43BC-4E23-9CBC-BED956F42F58}"/>
              </a:ext>
            </a:extLst>
          </p:cNvPr>
          <p:cNvSpPr>
            <a:spLocks noGrp="1"/>
          </p:cNvSpPr>
          <p:nvPr>
            <p:ph type="body" idx="1"/>
          </p:nvPr>
        </p:nvSpPr>
        <p:spPr/>
        <p:txBody>
          <a:bodyPr>
            <a:normAutofit/>
          </a:bodyPr>
          <a:lstStyle/>
          <a:p>
            <a:pPr marL="114300" indent="0">
              <a:buNone/>
            </a:pPr>
            <a:endParaRPr lang="en-US" dirty="0"/>
          </a:p>
          <a:p>
            <a:r>
              <a:rPr lang="en-US" b="1" dirty="0"/>
              <a:t>Length </a:t>
            </a:r>
            <a:r>
              <a:rPr lang="en-US" dirty="0"/>
              <a:t>of an address </a:t>
            </a:r>
            <a:r>
              <a:rPr lang="en-US" i="1" dirty="0"/>
              <a:t>u</a:t>
            </a:r>
            <a:r>
              <a:rPr lang="en-US" dirty="0"/>
              <a:t>, </a:t>
            </a:r>
            <a:r>
              <a:rPr lang="en-US" i="1" dirty="0"/>
              <a:t>L</a:t>
            </a:r>
            <a:r>
              <a:rPr lang="en-US" i="1" baseline="-25000" dirty="0"/>
              <a:t>u</a:t>
            </a:r>
            <a:r>
              <a:rPr lang="en-US" dirty="0"/>
              <a:t>, is the number of non-starter</a:t>
            </a:r>
            <a:br>
              <a:rPr lang="en-US" dirty="0"/>
            </a:br>
            <a:r>
              <a:rPr lang="en-US" dirty="0"/>
              <a:t>transactions on its longest chain</a:t>
            </a:r>
          </a:p>
        </p:txBody>
      </p:sp>
      <p:sp>
        <p:nvSpPr>
          <p:cNvPr id="4" name="Text Placeholder 3">
            <a:extLst>
              <a:ext uri="{FF2B5EF4-FFF2-40B4-BE49-F238E27FC236}">
                <a16:creationId xmlns:a16="http://schemas.microsoft.com/office/drawing/2014/main" id="{E415E99C-A377-43C7-A9C5-A3BB20A5E3DD}"/>
              </a:ext>
            </a:extLst>
          </p:cNvPr>
          <p:cNvSpPr>
            <a:spLocks noGrp="1"/>
          </p:cNvSpPr>
          <p:nvPr>
            <p:ph type="body" idx="2"/>
          </p:nvPr>
        </p:nvSpPr>
        <p:spPr>
          <a:xfrm>
            <a:off x="3512976" y="1759000"/>
            <a:ext cx="2085900" cy="3037200"/>
          </a:xfrm>
        </p:spPr>
        <p:txBody>
          <a:bodyPr>
            <a:normAutofit/>
          </a:bodyPr>
          <a:lstStyle/>
          <a:p>
            <a:r>
              <a:rPr lang="en-US" b="1" dirty="0"/>
              <a:t>Count </a:t>
            </a:r>
            <a:r>
              <a:rPr lang="en-US" dirty="0"/>
              <a:t>of an address </a:t>
            </a:r>
            <a:r>
              <a:rPr lang="en-US" i="1" dirty="0"/>
              <a:t>u</a:t>
            </a:r>
            <a:r>
              <a:rPr lang="en-US" dirty="0"/>
              <a:t>, </a:t>
            </a:r>
            <a:r>
              <a:rPr lang="en-US" i="1" dirty="0"/>
              <a:t>C</a:t>
            </a:r>
            <a:r>
              <a:rPr lang="en-US" i="1" baseline="-25000" dirty="0"/>
              <a:t>u</a:t>
            </a:r>
            <a:r>
              <a:rPr lang="en-US" i="1" dirty="0"/>
              <a:t> </a:t>
            </a:r>
            <a:r>
              <a:rPr lang="en-US" dirty="0"/>
              <a:t>is the number of starter transactions</a:t>
            </a:r>
            <a:br>
              <a:rPr lang="en-US" dirty="0"/>
            </a:br>
            <a:r>
              <a:rPr lang="en-US" dirty="0"/>
              <a:t>which are connected to </a:t>
            </a:r>
            <a:r>
              <a:rPr lang="en-US" i="1" dirty="0"/>
              <a:t>u </a:t>
            </a:r>
            <a:r>
              <a:rPr lang="en-US" dirty="0"/>
              <a:t>through a chain</a:t>
            </a:r>
            <a:br>
              <a:rPr lang="en-US" dirty="0"/>
            </a:br>
            <a:endParaRPr lang="en-US" dirty="0"/>
          </a:p>
        </p:txBody>
      </p:sp>
      <p:sp>
        <p:nvSpPr>
          <p:cNvPr id="5" name="Text Placeholder 4">
            <a:extLst>
              <a:ext uri="{FF2B5EF4-FFF2-40B4-BE49-F238E27FC236}">
                <a16:creationId xmlns:a16="http://schemas.microsoft.com/office/drawing/2014/main" id="{C70A3DB6-71FE-40C9-901B-D53EF6151D7D}"/>
              </a:ext>
            </a:extLst>
          </p:cNvPr>
          <p:cNvSpPr>
            <a:spLocks noGrp="1"/>
          </p:cNvSpPr>
          <p:nvPr>
            <p:ph type="body" idx="3"/>
          </p:nvPr>
        </p:nvSpPr>
        <p:spPr>
          <a:xfrm>
            <a:off x="5818102" y="1665867"/>
            <a:ext cx="2085900" cy="3037200"/>
          </a:xfrm>
        </p:spPr>
        <p:txBody>
          <a:bodyPr/>
          <a:lstStyle/>
          <a:p>
            <a:r>
              <a:rPr lang="en-US" b="1" dirty="0"/>
              <a:t>Loop </a:t>
            </a:r>
            <a:r>
              <a:rPr lang="en-US" dirty="0"/>
              <a:t>of an address </a:t>
            </a:r>
            <a:r>
              <a:rPr lang="en-US" i="1" dirty="0"/>
              <a:t>u</a:t>
            </a:r>
            <a:r>
              <a:rPr lang="en-US" dirty="0"/>
              <a:t>, </a:t>
            </a:r>
            <a:r>
              <a:rPr lang="en-US" i="1" dirty="0"/>
              <a:t>O</a:t>
            </a:r>
            <a:r>
              <a:rPr lang="en-US" i="1" baseline="-25000" dirty="0"/>
              <a:t>u</a:t>
            </a:r>
            <a:r>
              <a:rPr lang="en-US" i="1" dirty="0"/>
              <a:t> </a:t>
            </a:r>
            <a:r>
              <a:rPr lang="en-US" dirty="0"/>
              <a:t>is the number of starter transactions</a:t>
            </a:r>
            <a:br>
              <a:rPr lang="en-US" dirty="0"/>
            </a:br>
            <a:r>
              <a:rPr lang="en-US" dirty="0"/>
              <a:t>which are connected to </a:t>
            </a:r>
            <a:r>
              <a:rPr lang="en-US" i="1" dirty="0"/>
              <a:t>u </a:t>
            </a:r>
            <a:r>
              <a:rPr lang="en-US" dirty="0"/>
              <a:t>with more than one directed path </a:t>
            </a:r>
            <a:br>
              <a:rPr lang="en-US" dirty="0"/>
            </a:br>
            <a:endParaRPr lang="en-US" dirty="0"/>
          </a:p>
        </p:txBody>
      </p:sp>
      <p:sp>
        <p:nvSpPr>
          <p:cNvPr id="6" name="Slide Number Placeholder 5">
            <a:extLst>
              <a:ext uri="{FF2B5EF4-FFF2-40B4-BE49-F238E27FC236}">
                <a16:creationId xmlns:a16="http://schemas.microsoft.com/office/drawing/2014/main" id="{89B2803E-919C-4044-9456-7C9C81D6F9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10272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8C7A-DB07-492C-89D8-31F6BFD5CE9C}"/>
              </a:ext>
            </a:extLst>
          </p:cNvPr>
          <p:cNvSpPr>
            <a:spLocks noGrp="1"/>
          </p:cNvSpPr>
          <p:nvPr>
            <p:ph type="title"/>
          </p:nvPr>
        </p:nvSpPr>
        <p:spPr>
          <a:xfrm>
            <a:off x="1207800" y="839725"/>
            <a:ext cx="6728400" cy="351300"/>
          </a:xfrm>
        </p:spPr>
        <p:txBody>
          <a:bodyPr/>
          <a:lstStyle/>
          <a:p>
            <a:r>
              <a:rPr lang="en-US" dirty="0"/>
              <a:t>Methodology</a:t>
            </a:r>
          </a:p>
        </p:txBody>
      </p:sp>
      <p:sp>
        <p:nvSpPr>
          <p:cNvPr id="3" name="Text Placeholder 2">
            <a:extLst>
              <a:ext uri="{FF2B5EF4-FFF2-40B4-BE49-F238E27FC236}">
                <a16:creationId xmlns:a16="http://schemas.microsoft.com/office/drawing/2014/main" id="{F37E3A40-82D3-4611-9D69-E1E114B59600}"/>
              </a:ext>
            </a:extLst>
          </p:cNvPr>
          <p:cNvSpPr>
            <a:spLocks noGrp="1"/>
          </p:cNvSpPr>
          <p:nvPr>
            <p:ph type="body" idx="1"/>
          </p:nvPr>
        </p:nvSpPr>
        <p:spPr>
          <a:xfrm>
            <a:off x="1207800" y="1393675"/>
            <a:ext cx="6728400" cy="3394775"/>
          </a:xfrm>
        </p:spPr>
        <p:txBody>
          <a:bodyPr>
            <a:normAutofit fontScale="77500" lnSpcReduction="20000"/>
          </a:bodyPr>
          <a:lstStyle/>
          <a:p>
            <a:r>
              <a:rPr lang="en-US" dirty="0"/>
              <a:t>Classification and clustering models</a:t>
            </a:r>
          </a:p>
          <a:p>
            <a:pPr lvl="1"/>
            <a:r>
              <a:rPr lang="en-US" dirty="0"/>
              <a:t>Similarity Search</a:t>
            </a:r>
          </a:p>
          <a:p>
            <a:pPr lvl="1"/>
            <a:r>
              <a:rPr lang="en-US" dirty="0"/>
              <a:t>Heuristics</a:t>
            </a:r>
          </a:p>
          <a:p>
            <a:pPr lvl="2"/>
            <a:r>
              <a:rPr lang="en-US" dirty="0"/>
              <a:t>Co-spending</a:t>
            </a:r>
          </a:p>
          <a:p>
            <a:pPr lvl="2"/>
            <a:r>
              <a:rPr lang="en-US" dirty="0"/>
              <a:t>Transition</a:t>
            </a:r>
          </a:p>
          <a:p>
            <a:pPr lvl="1"/>
            <a:r>
              <a:rPr lang="en-US" dirty="0"/>
              <a:t>Unsupervised Approaches</a:t>
            </a:r>
          </a:p>
          <a:p>
            <a:pPr lvl="2"/>
            <a:r>
              <a:rPr lang="en-US" dirty="0"/>
              <a:t> DBSCAN density clustering</a:t>
            </a:r>
          </a:p>
          <a:p>
            <a:pPr lvl="2"/>
            <a:r>
              <a:rPr lang="en-US" dirty="0"/>
              <a:t> Hierarchical clustering</a:t>
            </a:r>
          </a:p>
          <a:p>
            <a:pPr lvl="1"/>
            <a:r>
              <a:rPr lang="en-US" dirty="0"/>
              <a:t>Tree based approaches</a:t>
            </a:r>
          </a:p>
          <a:p>
            <a:pPr lvl="2"/>
            <a:r>
              <a:rPr lang="en-US" dirty="0"/>
              <a:t>Extreme Gradient Boosting Trees</a:t>
            </a:r>
          </a:p>
          <a:p>
            <a:pPr lvl="2"/>
            <a:r>
              <a:rPr lang="en-US" dirty="0"/>
              <a:t>Random Forest</a:t>
            </a:r>
          </a:p>
          <a:p>
            <a:pPr lvl="1"/>
            <a:endParaRPr lang="en-US" dirty="0"/>
          </a:p>
        </p:txBody>
      </p:sp>
      <p:sp>
        <p:nvSpPr>
          <p:cNvPr id="4" name="Slide Number Placeholder 3">
            <a:extLst>
              <a:ext uri="{FF2B5EF4-FFF2-40B4-BE49-F238E27FC236}">
                <a16:creationId xmlns:a16="http://schemas.microsoft.com/office/drawing/2014/main" id="{EA5EBD7C-B3CA-4CFA-9E00-405C5FD7F3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70870630"/>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8C7A-DB07-492C-89D8-31F6BFD5CE9C}"/>
              </a:ext>
            </a:extLst>
          </p:cNvPr>
          <p:cNvSpPr>
            <a:spLocks noGrp="1"/>
          </p:cNvSpPr>
          <p:nvPr>
            <p:ph type="title"/>
          </p:nvPr>
        </p:nvSpPr>
        <p:spPr>
          <a:xfrm>
            <a:off x="1207800" y="839725"/>
            <a:ext cx="6728400" cy="351300"/>
          </a:xfrm>
        </p:spPr>
        <p:txBody>
          <a:bodyPr/>
          <a:lstStyle/>
          <a:p>
            <a:r>
              <a:rPr lang="en-US" dirty="0"/>
              <a:t>Methodology</a:t>
            </a:r>
          </a:p>
        </p:txBody>
      </p:sp>
      <p:sp>
        <p:nvSpPr>
          <p:cNvPr id="3" name="Text Placeholder 2">
            <a:extLst>
              <a:ext uri="{FF2B5EF4-FFF2-40B4-BE49-F238E27FC236}">
                <a16:creationId xmlns:a16="http://schemas.microsoft.com/office/drawing/2014/main" id="{F37E3A40-82D3-4611-9D69-E1E114B59600}"/>
              </a:ext>
            </a:extLst>
          </p:cNvPr>
          <p:cNvSpPr>
            <a:spLocks noGrp="1"/>
          </p:cNvSpPr>
          <p:nvPr>
            <p:ph type="body" idx="1"/>
          </p:nvPr>
        </p:nvSpPr>
        <p:spPr>
          <a:xfrm>
            <a:off x="1207800" y="1393675"/>
            <a:ext cx="6728400" cy="3394775"/>
          </a:xfrm>
        </p:spPr>
        <p:txBody>
          <a:bodyPr>
            <a:normAutofit/>
          </a:bodyPr>
          <a:lstStyle/>
          <a:p>
            <a:r>
              <a:rPr lang="en-US" dirty="0"/>
              <a:t>TDA Mapper</a:t>
            </a:r>
          </a:p>
          <a:p>
            <a:pPr lvl="1"/>
            <a:r>
              <a:rPr lang="en-US" dirty="0"/>
              <a:t>Detection of ransomware patterns on Blockchain</a:t>
            </a:r>
          </a:p>
          <a:p>
            <a:pPr lvl="1"/>
            <a:r>
              <a:rPr lang="en-US" dirty="0"/>
              <a:t>Consistent results under noisy data collection scheme</a:t>
            </a:r>
          </a:p>
          <a:p>
            <a:pPr lvl="1"/>
            <a:r>
              <a:rPr lang="en-US" dirty="0"/>
              <a:t>Mapper method- a customizable TDA tool</a:t>
            </a:r>
          </a:p>
          <a:p>
            <a:pPr lvl="1"/>
            <a:r>
              <a:rPr lang="en-US" dirty="0"/>
              <a:t>Mapper often recovers hidden data pattern</a:t>
            </a:r>
          </a:p>
          <a:p>
            <a:pPr lvl="1"/>
            <a:endParaRPr lang="en-US" dirty="0"/>
          </a:p>
        </p:txBody>
      </p:sp>
      <p:sp>
        <p:nvSpPr>
          <p:cNvPr id="4" name="Slide Number Placeholder 3">
            <a:extLst>
              <a:ext uri="{FF2B5EF4-FFF2-40B4-BE49-F238E27FC236}">
                <a16:creationId xmlns:a16="http://schemas.microsoft.com/office/drawing/2014/main" id="{EA5EBD7C-B3CA-4CFA-9E00-405C5FD7F3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721212457"/>
      </p:ext>
    </p:extLst>
  </p:cSld>
  <p:clrMapOvr>
    <a:masterClrMapping/>
  </p:clrMapOvr>
  <mc:AlternateContent xmlns:mc="http://schemas.openxmlformats.org/markup-compatibility/2006" xmlns:p14="http://schemas.microsoft.com/office/powerpoint/2010/main">
    <mc:Choice Requires="p14">
      <p:transition p14:dur="250">
        <p:fade thruBlk="1"/>
      </p:transition>
    </mc:Choice>
    <mc:Fallback xmlns="">
      <p:transition>
        <p:fade thruBlk="1"/>
      </p:transition>
    </mc:Fallback>
  </mc:AlternateContent>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F31FD986C06448CD0FE6565064744" ma:contentTypeVersion="4" ma:contentTypeDescription="Create a new document." ma:contentTypeScope="" ma:versionID="8da4370a55302000830126ec3c272570">
  <xsd:schema xmlns:xsd="http://www.w3.org/2001/XMLSchema" xmlns:xs="http://www.w3.org/2001/XMLSchema" xmlns:p="http://schemas.microsoft.com/office/2006/metadata/properties" xmlns:ns3="b738e0e5-0aae-422f-9ad4-9bf2967f3252" targetNamespace="http://schemas.microsoft.com/office/2006/metadata/properties" ma:root="true" ma:fieldsID="638151605f9806b1a4c3921d61aae676" ns3:_="">
    <xsd:import namespace="b738e0e5-0aae-422f-9ad4-9bf2967f325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38e0e5-0aae-422f-9ad4-9bf2967f32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98EB7E-35E4-4B83-ADB7-DE76CD567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38e0e5-0aae-422f-9ad4-9bf2967f32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B29778-9F7D-4EBD-84C5-3440B04DEF2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738e0e5-0aae-422f-9ad4-9bf2967f3252"/>
    <ds:schemaRef ds:uri="http://www.w3.org/XML/1998/namespace"/>
    <ds:schemaRef ds:uri="http://purl.org/dc/dcmitype/"/>
  </ds:schemaRefs>
</ds:datastoreItem>
</file>

<file path=customXml/itemProps3.xml><?xml version="1.0" encoding="utf-8"?>
<ds:datastoreItem xmlns:ds="http://schemas.openxmlformats.org/officeDocument/2006/customXml" ds:itemID="{2B6E7AA3-656F-4072-89B9-2DAD5DB4AF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1843</TotalTime>
  <Words>1417</Words>
  <Application>Microsoft Office PowerPoint</Application>
  <PresentationFormat>On-screen Show (16:9)</PresentationFormat>
  <Paragraphs>211</Paragraphs>
  <Slides>44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Titillium Web</vt:lpstr>
      <vt:lpstr>Saira SemiCondensed Medium</vt:lpstr>
      <vt:lpstr>Inria Sans Light</vt:lpstr>
      <vt:lpstr>Arial</vt:lpstr>
      <vt:lpstr>Gurney template</vt:lpstr>
      <vt:lpstr>  BitcoinHeist: Topological Data Analysis for Ransomware Detection on the Bitcoin Blockchain  Authors: Cuneyt Gurcan Akcora, Yitao Li, Yulia R. Gel,Murat Kantarcioglu  Published in IJCAI,  2020 </vt:lpstr>
      <vt:lpstr>Introduction</vt:lpstr>
      <vt:lpstr>Preliminary</vt:lpstr>
      <vt:lpstr>Preliminary</vt:lpstr>
      <vt:lpstr>PowerPoint Presentation</vt:lpstr>
      <vt:lpstr>Methodology- Graph Features for Classification</vt:lpstr>
      <vt:lpstr>Methodology- Graph Features</vt:lpstr>
      <vt:lpstr>Methodology</vt:lpstr>
      <vt:lpstr>Methodology</vt:lpstr>
      <vt:lpstr>Methodology</vt:lpstr>
      <vt:lpstr>PowerPoint Presentation</vt:lpstr>
      <vt:lpstr>Ransomware Behavior</vt:lpstr>
      <vt:lpstr>Ransomware Behavior</vt:lpstr>
      <vt:lpstr>Ransom Behavior</vt:lpstr>
      <vt:lpstr>Feature Relevance for ransomware behavior</vt:lpstr>
      <vt:lpstr>Ransomware behavior similarity</vt:lpstr>
      <vt:lpstr>Ransomware behavior similarity</vt:lpstr>
      <vt:lpstr>Address features over time</vt:lpstr>
      <vt:lpstr>Ransomware Detection And Prediction</vt:lpstr>
      <vt:lpstr>Ransomware Detection and Prediction</vt:lpstr>
      <vt:lpstr>Ransomware Detection and Prediction</vt:lpstr>
      <vt:lpstr>Ransomware Detection and Prediction</vt:lpstr>
      <vt:lpstr>Ransomware Detection and Prediction</vt:lpstr>
      <vt:lpstr>Ransomware Detection and Prediction</vt:lpstr>
      <vt:lpstr>New Family Prediction</vt:lpstr>
      <vt:lpstr>Address Elimination</vt:lpstr>
      <vt:lpstr>Questions for Audience</vt:lpstr>
      <vt:lpstr>        An Empirical Analysis of Traceability in the Monero Blockchain Authors: Malte Möser, Kyle Soska, Ethan Heilman, Kevin Lee, Henry Heffan, Shashvat Srivastava, Kyle Hogan, Jason Hennessey, Andrew Miller, Arvind Narayanan, and Nicolas Christin Published in Proceedings on Privacy Enhancing Technologies, 2018 </vt:lpstr>
      <vt:lpstr>Introduction</vt:lpstr>
      <vt:lpstr>Observed Weakness in Mixins:</vt:lpstr>
      <vt:lpstr>Real Input is usually the newest:</vt:lpstr>
      <vt:lpstr>Threat Model:</vt:lpstr>
      <vt:lpstr>Cryptonote: The privacy model of Monero</vt:lpstr>
      <vt:lpstr>Choosing Mixin Values in Cryptonote</vt:lpstr>
      <vt:lpstr>Deducible Monero Transactions</vt:lpstr>
      <vt:lpstr>Overview of Deducibility </vt:lpstr>
      <vt:lpstr>Overview of Deducibility </vt:lpstr>
      <vt:lpstr>The guess-newest heuristic</vt:lpstr>
      <vt:lpstr>Mining Characterization in Monero</vt:lpstr>
      <vt:lpstr>Counter Measures: Matching the actual distribution</vt:lpstr>
      <vt:lpstr>Counter Measures: Binned Mixin Sampling</vt:lpstr>
      <vt:lpstr>Discussion and Recommendations:</vt:lpstr>
      <vt:lpstr>Questions for Audience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Nabila Chowdhury</dc:creator>
  <cp:lastModifiedBy>Nabila Chowdhury</cp:lastModifiedBy>
  <cp:revision>100</cp:revision>
  <dcterms:modified xsi:type="dcterms:W3CDTF">2020-11-04T16:48:07Z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0x01010061CF31FD986C06448CD0FE6565064744</vt:lpwstr>
  </property>
</Properties>
</file>